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4"/>
  </p:notesMasterIdLst>
  <p:handoutMasterIdLst>
    <p:handoutMasterId r:id="rId45"/>
  </p:handoutMasterIdLst>
  <p:sldIdLst>
    <p:sldId id="431" r:id="rId2"/>
    <p:sldId id="432" r:id="rId3"/>
    <p:sldId id="462" r:id="rId4"/>
    <p:sldId id="456" r:id="rId5"/>
    <p:sldId id="457" r:id="rId6"/>
    <p:sldId id="458" r:id="rId7"/>
    <p:sldId id="459" r:id="rId8"/>
    <p:sldId id="460" r:id="rId9"/>
    <p:sldId id="461" r:id="rId10"/>
    <p:sldId id="433" r:id="rId11"/>
    <p:sldId id="442" r:id="rId12"/>
    <p:sldId id="259" r:id="rId13"/>
    <p:sldId id="412" r:id="rId14"/>
    <p:sldId id="260" r:id="rId15"/>
    <p:sldId id="257" r:id="rId16"/>
    <p:sldId id="261" r:id="rId17"/>
    <p:sldId id="422" r:id="rId18"/>
    <p:sldId id="267" r:id="rId19"/>
    <p:sldId id="263" r:id="rId20"/>
    <p:sldId id="264" r:id="rId21"/>
    <p:sldId id="265" r:id="rId22"/>
    <p:sldId id="436" r:id="rId23"/>
    <p:sldId id="417" r:id="rId24"/>
    <p:sldId id="385" r:id="rId25"/>
    <p:sldId id="386" r:id="rId26"/>
    <p:sldId id="418" r:id="rId27"/>
    <p:sldId id="443" r:id="rId28"/>
    <p:sldId id="444" r:id="rId29"/>
    <p:sldId id="445" r:id="rId30"/>
    <p:sldId id="446" r:id="rId31"/>
    <p:sldId id="447" r:id="rId32"/>
    <p:sldId id="448" r:id="rId33"/>
    <p:sldId id="449" r:id="rId34"/>
    <p:sldId id="450" r:id="rId35"/>
    <p:sldId id="451" r:id="rId36"/>
    <p:sldId id="452" r:id="rId37"/>
    <p:sldId id="453" r:id="rId38"/>
    <p:sldId id="454" r:id="rId39"/>
    <p:sldId id="455" r:id="rId40"/>
    <p:sldId id="376" r:id="rId41"/>
    <p:sldId id="378" r:id="rId42"/>
    <p:sldId id="335" r:id="rId4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07" autoAdjust="0"/>
  </p:normalViewPr>
  <p:slideViewPr>
    <p:cSldViewPr>
      <p:cViewPr>
        <p:scale>
          <a:sx n="63" d="100"/>
          <a:sy n="63" d="100"/>
        </p:scale>
        <p:origin x="-276"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4"/>
    </p:cViewPr>
  </p:sorterViewPr>
  <p:notesViewPr>
    <p:cSldViewPr>
      <p:cViewPr>
        <p:scale>
          <a:sx n="100" d="100"/>
          <a:sy n="100" d="100"/>
        </p:scale>
        <p:origin x="-816" y="293"/>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A2133921-FAC2-4CFE-AA45-E8A354A374F3}" type="datetimeFigureOut">
              <a:rPr lang="en-US" smtClean="0"/>
              <a:pPr/>
              <a:t>5/13/2015</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295BD07E-519A-4E9C-AEBE-9D03D4BA811B}" type="slidenum">
              <a:rPr lang="en-US" smtClean="0"/>
              <a:pPr/>
              <a:t>‹#›</a:t>
            </a:fld>
            <a:endParaRPr lang="en-US"/>
          </a:p>
        </p:txBody>
      </p:sp>
    </p:spTree>
    <p:extLst>
      <p:ext uri="{BB962C8B-B14F-4D97-AF65-F5344CB8AC3E}">
        <p14:creationId xmlns:p14="http://schemas.microsoft.com/office/powerpoint/2010/main" val="259573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5DD27569-9B6A-434D-A512-91DC1986C100}" type="datetimeFigureOut">
              <a:rPr lang="en-US" smtClean="0"/>
              <a:pPr/>
              <a:t>5/13/2015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BE2900B4-B9CA-4384-9A3D-F5D2B52B37A6}" type="slidenum">
              <a:rPr lang="en-US" smtClean="0"/>
              <a:pPr/>
              <a:t>‹#›</a:t>
            </a:fld>
            <a:endParaRPr lang="en-US"/>
          </a:p>
        </p:txBody>
      </p:sp>
    </p:spTree>
    <p:extLst>
      <p:ext uri="{BB962C8B-B14F-4D97-AF65-F5344CB8AC3E}">
        <p14:creationId xmlns:p14="http://schemas.microsoft.com/office/powerpoint/2010/main" val="390389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1122" indent="-288893" eaLnBrk="0" hangingPunct="0">
              <a:defRPr>
                <a:solidFill>
                  <a:schemeClr val="tx1"/>
                </a:solidFill>
                <a:latin typeface="Arial" charset="0"/>
                <a:cs typeface="Arial" charset="0"/>
              </a:defRPr>
            </a:lvl2pPr>
            <a:lvl3pPr marL="1155573" indent="-231115" eaLnBrk="0" hangingPunct="0">
              <a:defRPr>
                <a:solidFill>
                  <a:schemeClr val="tx1"/>
                </a:solidFill>
                <a:latin typeface="Arial" charset="0"/>
                <a:cs typeface="Arial" charset="0"/>
              </a:defRPr>
            </a:lvl3pPr>
            <a:lvl4pPr marL="1617802" indent="-231115" eaLnBrk="0" hangingPunct="0">
              <a:defRPr>
                <a:solidFill>
                  <a:schemeClr val="tx1"/>
                </a:solidFill>
                <a:latin typeface="Arial" charset="0"/>
                <a:cs typeface="Arial" charset="0"/>
              </a:defRPr>
            </a:lvl4pPr>
            <a:lvl5pPr marL="2080031" indent="-231115" eaLnBrk="0" hangingPunct="0">
              <a:defRPr>
                <a:solidFill>
                  <a:schemeClr val="tx1"/>
                </a:solidFill>
                <a:latin typeface="Arial" charset="0"/>
                <a:cs typeface="Arial" charset="0"/>
              </a:defRPr>
            </a:lvl5pPr>
            <a:lvl6pPr marL="2542261" indent="-231115" eaLnBrk="0" fontAlgn="base" hangingPunct="0">
              <a:spcBef>
                <a:spcPct val="0"/>
              </a:spcBef>
              <a:spcAft>
                <a:spcPct val="0"/>
              </a:spcAft>
              <a:defRPr>
                <a:solidFill>
                  <a:schemeClr val="tx1"/>
                </a:solidFill>
                <a:latin typeface="Arial" charset="0"/>
                <a:cs typeface="Arial" charset="0"/>
              </a:defRPr>
            </a:lvl6pPr>
            <a:lvl7pPr marL="3004490" indent="-231115" eaLnBrk="0" fontAlgn="base" hangingPunct="0">
              <a:spcBef>
                <a:spcPct val="0"/>
              </a:spcBef>
              <a:spcAft>
                <a:spcPct val="0"/>
              </a:spcAft>
              <a:defRPr>
                <a:solidFill>
                  <a:schemeClr val="tx1"/>
                </a:solidFill>
                <a:latin typeface="Arial" charset="0"/>
                <a:cs typeface="Arial" charset="0"/>
              </a:defRPr>
            </a:lvl7pPr>
            <a:lvl8pPr marL="3466719" indent="-231115" eaLnBrk="0" fontAlgn="base" hangingPunct="0">
              <a:spcBef>
                <a:spcPct val="0"/>
              </a:spcBef>
              <a:spcAft>
                <a:spcPct val="0"/>
              </a:spcAft>
              <a:defRPr>
                <a:solidFill>
                  <a:schemeClr val="tx1"/>
                </a:solidFill>
                <a:latin typeface="Arial" charset="0"/>
                <a:cs typeface="Arial" charset="0"/>
              </a:defRPr>
            </a:lvl8pPr>
            <a:lvl9pPr marL="3928948" indent="-231115" eaLnBrk="0" fontAlgn="base" hangingPunct="0">
              <a:spcBef>
                <a:spcPct val="0"/>
              </a:spcBef>
              <a:spcAft>
                <a:spcPct val="0"/>
              </a:spcAft>
              <a:defRPr>
                <a:solidFill>
                  <a:schemeClr val="tx1"/>
                </a:solidFill>
                <a:latin typeface="Arial" charset="0"/>
                <a:cs typeface="Arial" charset="0"/>
              </a:defRPr>
            </a:lvl9pPr>
          </a:lstStyle>
          <a:p>
            <a:pPr eaLnBrk="1" hangingPunct="1"/>
            <a:fld id="{AD6E9F4C-B8D5-4DCF-A801-79A074CBCAC4}" type="slidenum">
              <a:rPr lang="en-US" smtClean="0"/>
              <a:pPr eaLnBrk="1" hangingPunct="1"/>
              <a:t>7</a:t>
            </a:fld>
            <a:endParaRPr lang="en-US" smtClean="0"/>
          </a:p>
        </p:txBody>
      </p:sp>
      <p:sp>
        <p:nvSpPr>
          <p:cNvPr id="69635" name="Rectangle 2"/>
          <p:cNvSpPr>
            <a:spLocks noGrp="1" noRot="1" noChangeAspect="1" noChangeArrowheads="1" noTextEdit="1"/>
          </p:cNvSpPr>
          <p:nvPr>
            <p:ph type="sldImg"/>
          </p:nvPr>
        </p:nvSpPr>
        <p:spPr>
          <a:xfrm>
            <a:off x="1125538" y="704850"/>
            <a:ext cx="4630737" cy="3473450"/>
          </a:xfrm>
          <a:ln/>
        </p:spPr>
      </p:sp>
      <p:sp>
        <p:nvSpPr>
          <p:cNvPr id="69636" name="Rectangle 3"/>
          <p:cNvSpPr>
            <a:spLocks noGrp="1" noChangeArrowheads="1"/>
          </p:cNvSpPr>
          <p:nvPr>
            <p:ph type="body" idx="1"/>
          </p:nvPr>
        </p:nvSpPr>
        <p:spPr>
          <a:xfrm>
            <a:off x="917575" y="4417404"/>
            <a:ext cx="5046663" cy="39122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Now, having heard the aims of the ICIDH-2 in some detail, the take home message for ICIDH in simple terms is:</a:t>
            </a:r>
          </a:p>
          <a:p>
            <a:endParaRPr lang="en-GB" smtClean="0"/>
          </a:p>
          <a:p>
            <a:r>
              <a:rPr lang="en-GB" smtClean="0"/>
              <a:t>Your body doesn’t function properly</a:t>
            </a:r>
          </a:p>
          <a:p>
            <a:endParaRPr lang="en-GB" smtClean="0"/>
          </a:p>
          <a:p>
            <a:r>
              <a:rPr lang="en-GB" smtClean="0"/>
              <a:t>You are limited in your activities</a:t>
            </a:r>
          </a:p>
          <a:p>
            <a:endParaRPr lang="en-GB" smtClean="0"/>
          </a:p>
          <a:p>
            <a:r>
              <a:rPr lang="en-GB" smtClean="0"/>
              <a:t>You face barriers in society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900B4-B9CA-4384-9A3D-F5D2B52B37A6}"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ATIA 2014</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269DB7-A21D-47BC-97EE-0A13B61647EC}"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LEND 2014</a:t>
            </a:r>
            <a:endParaRPr lang="en-US"/>
          </a:p>
        </p:txBody>
      </p:sp>
      <p:sp>
        <p:nvSpPr>
          <p:cNvPr id="6" name="Slide Number Placeholder 5"/>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0DAABE-6CD1-468F-A711-763BDB8A2C53}"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LEND 2014</a:t>
            </a:r>
            <a:endParaRPr lang="en-US"/>
          </a:p>
        </p:txBody>
      </p:sp>
      <p:sp>
        <p:nvSpPr>
          <p:cNvPr id="6" name="Slide Number Placeholder 5"/>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85108-75C6-4BA4-841C-C77994A039BE}"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LEND 2014</a:t>
            </a:r>
            <a:endParaRPr lang="en-US"/>
          </a:p>
        </p:txBody>
      </p:sp>
      <p:sp>
        <p:nvSpPr>
          <p:cNvPr id="6" name="Slide Number Placeholder 5"/>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7BC94-39A2-4D13-B116-38C59D0791B2}"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LEND 2014</a:t>
            </a:r>
            <a:endParaRPr lang="en-US"/>
          </a:p>
        </p:txBody>
      </p:sp>
      <p:sp>
        <p:nvSpPr>
          <p:cNvPr id="6" name="Slide Number Placeholder 5"/>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CCF47D-4C43-447C-A37C-F483D012BB03}" type="datetime1">
              <a:rPr lang="en-US" smtClean="0"/>
              <a:t>5/13/2015</a:t>
            </a:fld>
            <a:endParaRPr lang="en-US"/>
          </a:p>
        </p:txBody>
      </p:sp>
      <p:sp>
        <p:nvSpPr>
          <p:cNvPr id="5" name="Footer Placeholder 4"/>
          <p:cNvSpPr>
            <a:spLocks noGrp="1"/>
          </p:cNvSpPr>
          <p:nvPr>
            <p:ph type="ftr" sz="quarter" idx="11"/>
          </p:nvPr>
        </p:nvSpPr>
        <p:spPr/>
        <p:txBody>
          <a:bodyPr/>
          <a:lstStyle/>
          <a:p>
            <a:r>
              <a:rPr lang="en-US" smtClean="0"/>
              <a:t>LEND 2014</a:t>
            </a:r>
            <a:endParaRPr lang="en-US"/>
          </a:p>
        </p:txBody>
      </p:sp>
      <p:sp>
        <p:nvSpPr>
          <p:cNvPr id="6" name="Slide Number Placeholder 5"/>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EF416-5000-4CA3-9BCF-7C6B7DBC87A9}" type="datetime1">
              <a:rPr lang="en-US" smtClean="0"/>
              <a:t>5/13/2015</a:t>
            </a:fld>
            <a:endParaRPr lang="en-US"/>
          </a:p>
        </p:txBody>
      </p:sp>
      <p:sp>
        <p:nvSpPr>
          <p:cNvPr id="6" name="Footer Placeholder 5"/>
          <p:cNvSpPr>
            <a:spLocks noGrp="1"/>
          </p:cNvSpPr>
          <p:nvPr>
            <p:ph type="ftr" sz="quarter" idx="11"/>
          </p:nvPr>
        </p:nvSpPr>
        <p:spPr/>
        <p:txBody>
          <a:bodyPr/>
          <a:lstStyle/>
          <a:p>
            <a:r>
              <a:rPr lang="en-US" smtClean="0"/>
              <a:t>LEND 2014</a:t>
            </a:r>
            <a:endParaRPr lang="en-US"/>
          </a:p>
        </p:txBody>
      </p:sp>
      <p:sp>
        <p:nvSpPr>
          <p:cNvPr id="7" name="Slide Number Placeholder 6"/>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67047-13AA-4AA5-8E41-54C5E8C154D3}" type="datetime1">
              <a:rPr lang="en-US" smtClean="0"/>
              <a:t>5/13/2015</a:t>
            </a:fld>
            <a:endParaRPr lang="en-US"/>
          </a:p>
        </p:txBody>
      </p:sp>
      <p:sp>
        <p:nvSpPr>
          <p:cNvPr id="8" name="Footer Placeholder 7"/>
          <p:cNvSpPr>
            <a:spLocks noGrp="1"/>
          </p:cNvSpPr>
          <p:nvPr>
            <p:ph type="ftr" sz="quarter" idx="11"/>
          </p:nvPr>
        </p:nvSpPr>
        <p:spPr/>
        <p:txBody>
          <a:bodyPr/>
          <a:lstStyle/>
          <a:p>
            <a:r>
              <a:rPr lang="en-US" smtClean="0"/>
              <a:t>LEND 2014</a:t>
            </a:r>
            <a:endParaRPr lang="en-US"/>
          </a:p>
        </p:txBody>
      </p:sp>
      <p:sp>
        <p:nvSpPr>
          <p:cNvPr id="9" name="Slide Number Placeholder 8"/>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0495B2-1CF4-4EDE-B979-B1CF63F39913}" type="datetime1">
              <a:rPr lang="en-US" smtClean="0"/>
              <a:t>5/13/2015</a:t>
            </a:fld>
            <a:endParaRPr lang="en-US"/>
          </a:p>
        </p:txBody>
      </p:sp>
      <p:sp>
        <p:nvSpPr>
          <p:cNvPr id="4" name="Footer Placeholder 3"/>
          <p:cNvSpPr>
            <a:spLocks noGrp="1"/>
          </p:cNvSpPr>
          <p:nvPr>
            <p:ph type="ftr" sz="quarter" idx="11"/>
          </p:nvPr>
        </p:nvSpPr>
        <p:spPr/>
        <p:txBody>
          <a:bodyPr/>
          <a:lstStyle/>
          <a:p>
            <a:r>
              <a:rPr lang="en-US" smtClean="0"/>
              <a:t>LEND 2014</a:t>
            </a:r>
            <a:endParaRPr lang="en-US"/>
          </a:p>
        </p:txBody>
      </p:sp>
      <p:sp>
        <p:nvSpPr>
          <p:cNvPr id="5" name="Slide Number Placeholder 4"/>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8F292-0E22-4735-A38E-C83B6B3786C0}" type="datetime1">
              <a:rPr lang="en-US" smtClean="0"/>
              <a:t>5/13/2015</a:t>
            </a:fld>
            <a:endParaRPr lang="en-US"/>
          </a:p>
        </p:txBody>
      </p:sp>
      <p:sp>
        <p:nvSpPr>
          <p:cNvPr id="3" name="Footer Placeholder 2"/>
          <p:cNvSpPr>
            <a:spLocks noGrp="1"/>
          </p:cNvSpPr>
          <p:nvPr>
            <p:ph type="ftr" sz="quarter" idx="11"/>
          </p:nvPr>
        </p:nvSpPr>
        <p:spPr/>
        <p:txBody>
          <a:bodyPr/>
          <a:lstStyle/>
          <a:p>
            <a:r>
              <a:rPr lang="en-US" smtClean="0"/>
              <a:t>LEND 2014</a:t>
            </a:r>
            <a:endParaRPr lang="en-US"/>
          </a:p>
        </p:txBody>
      </p:sp>
      <p:sp>
        <p:nvSpPr>
          <p:cNvPr id="4" name="Slide Number Placeholder 3"/>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2B7F7-6A4E-43EC-84A1-0352B62F2D8C}" type="datetime1">
              <a:rPr lang="en-US" smtClean="0"/>
              <a:t>5/13/2015</a:t>
            </a:fld>
            <a:endParaRPr lang="en-US"/>
          </a:p>
        </p:txBody>
      </p:sp>
      <p:sp>
        <p:nvSpPr>
          <p:cNvPr id="6" name="Footer Placeholder 5"/>
          <p:cNvSpPr>
            <a:spLocks noGrp="1"/>
          </p:cNvSpPr>
          <p:nvPr>
            <p:ph type="ftr" sz="quarter" idx="11"/>
          </p:nvPr>
        </p:nvSpPr>
        <p:spPr/>
        <p:txBody>
          <a:bodyPr/>
          <a:lstStyle/>
          <a:p>
            <a:r>
              <a:rPr lang="en-US" smtClean="0"/>
              <a:t>LEND 2014</a:t>
            </a:r>
            <a:endParaRPr lang="en-US"/>
          </a:p>
        </p:txBody>
      </p:sp>
      <p:sp>
        <p:nvSpPr>
          <p:cNvPr id="7" name="Slide Number Placeholder 6"/>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ECA9B-7706-4352-AEAE-434354BF55AD}" type="datetime1">
              <a:rPr lang="en-US" smtClean="0"/>
              <a:t>5/13/2015</a:t>
            </a:fld>
            <a:endParaRPr lang="en-US"/>
          </a:p>
        </p:txBody>
      </p:sp>
      <p:sp>
        <p:nvSpPr>
          <p:cNvPr id="6" name="Footer Placeholder 5"/>
          <p:cNvSpPr>
            <a:spLocks noGrp="1"/>
          </p:cNvSpPr>
          <p:nvPr>
            <p:ph type="ftr" sz="quarter" idx="11"/>
          </p:nvPr>
        </p:nvSpPr>
        <p:spPr/>
        <p:txBody>
          <a:bodyPr/>
          <a:lstStyle/>
          <a:p>
            <a:r>
              <a:rPr lang="en-US" smtClean="0"/>
              <a:t>LEND 2014</a:t>
            </a:r>
            <a:endParaRPr lang="en-US"/>
          </a:p>
        </p:txBody>
      </p:sp>
      <p:sp>
        <p:nvSpPr>
          <p:cNvPr id="7" name="Slide Number Placeholder 6"/>
          <p:cNvSpPr>
            <a:spLocks noGrp="1"/>
          </p:cNvSpPr>
          <p:nvPr>
            <p:ph type="sldNum" sz="quarter" idx="12"/>
          </p:nvPr>
        </p:nvSpPr>
        <p:spPr/>
        <p:txBody>
          <a:bodyPr/>
          <a:lstStyle/>
          <a:p>
            <a:fld id="{BC2F7FCF-80E4-4A3C-8479-3F434D4A37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E7E13-324F-401B-A2BA-2CCBF12D91C7}" type="datetime1">
              <a:rPr lang="en-US" smtClean="0"/>
              <a:t>5/13/2015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LEND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F7FCF-80E4-4A3C-8479-3F434D4A37A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cfcy.org/aac"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icfcy.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52600"/>
            <a:ext cx="8632222" cy="14700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Developing AAC Educational Goals</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With The Web-Based </a:t>
            </a:r>
            <a:br>
              <a:rPr kumimoji="0" lang="en-US" sz="3600" b="1" i="0" u="none" strike="noStrike" kern="1200" cap="none" spc="0" normalizeH="0" baseline="0" noProof="0" dirty="0" smtClean="0">
                <a:ln>
                  <a:noFill/>
                </a:ln>
                <a:solidFill>
                  <a:schemeClr val="tx1"/>
                </a:solidFill>
                <a:effectLst/>
                <a:uLnTx/>
                <a:uFillTx/>
                <a:latin typeface="+mj-lt"/>
                <a:ea typeface="+mj-ea"/>
                <a:cs typeface="+mj-cs"/>
              </a:rPr>
            </a:br>
            <a:r>
              <a:rPr kumimoji="0" lang="en-US" sz="3600" b="1" i="0" u="none" strike="noStrike" kern="1200" cap="none" spc="0" normalizeH="0" baseline="0" noProof="0" dirty="0" smtClean="0">
                <a:ln>
                  <a:noFill/>
                </a:ln>
                <a:solidFill>
                  <a:schemeClr val="tx1"/>
                </a:solidFill>
                <a:effectLst/>
                <a:uLnTx/>
                <a:uFillTx/>
                <a:latin typeface="+mj-lt"/>
                <a:ea typeface="+mj-ea"/>
                <a:cs typeface="+mj-cs"/>
              </a:rPr>
              <a:t>Communication Supports Inventory-</a:t>
            </a:r>
            <a:r>
              <a:rPr kumimoji="0" lang="en-US" sz="3600" b="1" i="0" u="none" strike="noStrike" kern="1200" cap="none" spc="0" normalizeH="0" baseline="0" noProof="0" dirty="0" smtClean="0">
                <a:ln>
                  <a:noFill/>
                </a:ln>
                <a:solidFill>
                  <a:srgbClr val="FFFF00"/>
                </a:solidFill>
                <a:effectLst/>
                <a:uLnTx/>
                <a:uFillTx/>
                <a:latin typeface="+mj-lt"/>
                <a:ea typeface="+mj-ea"/>
                <a:cs typeface="+mj-cs"/>
              </a:rPr>
              <a:t>CY</a:t>
            </a:r>
            <a:endParaRPr kumimoji="0" lang="en-US" sz="3600" b="1" i="0" u="none" strike="noStrike" kern="1200" cap="none" spc="0" normalizeH="0" baseline="0" noProof="0" dirty="0">
              <a:ln>
                <a:noFill/>
              </a:ln>
              <a:solidFill>
                <a:srgbClr val="FFFF00"/>
              </a:solidFill>
              <a:effectLst/>
              <a:uLnTx/>
              <a:uFillTx/>
              <a:latin typeface="+mj-lt"/>
              <a:ea typeface="+mj-ea"/>
              <a:cs typeface="+mj-cs"/>
            </a:endParaRPr>
          </a:p>
        </p:txBody>
      </p:sp>
      <p:sp>
        <p:nvSpPr>
          <p:cNvPr id="5" name="Subtitle 2"/>
          <p:cNvSpPr txBox="1">
            <a:spLocks/>
          </p:cNvSpPr>
          <p:nvPr/>
        </p:nvSpPr>
        <p:spPr>
          <a:xfrm>
            <a:off x="457200" y="3657600"/>
            <a:ext cx="8001000" cy="2819400"/>
          </a:xfrm>
          <a:prstGeom prst="rect">
            <a:avLst/>
          </a:prstGeom>
        </p:spPr>
        <p:txBody>
          <a:bodyPr>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400" b="0" i="0" u="none" strike="noStrike" kern="1200" cap="none" spc="0" normalizeH="0" baseline="0" noProof="0" dirty="0" smtClean="0">
                <a:ln>
                  <a:noFill/>
                </a:ln>
                <a:solidFill>
                  <a:srgbClr val="FFFF00"/>
                </a:solidFill>
                <a:effectLst/>
                <a:uLnTx/>
                <a:uFillTx/>
                <a:latin typeface="+mn-lt"/>
                <a:ea typeface="+mn-ea"/>
                <a:cs typeface="+mn-cs"/>
              </a:rPr>
              <a:t>Oregon Health &amp; Science University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400" b="0" i="0" u="none" strike="noStrike" kern="1200" cap="none" spc="0" normalizeH="0" baseline="0" noProof="0" dirty="0" smtClean="0">
                <a:ln>
                  <a:noFill/>
                </a:ln>
                <a:solidFill>
                  <a:srgbClr val="FFFF00"/>
                </a:solidFill>
                <a:effectLst/>
                <a:uLnTx/>
                <a:uFillTx/>
                <a:latin typeface="+mn-lt"/>
                <a:ea typeface="+mn-ea"/>
                <a:cs typeface="+mn-cs"/>
              </a:rPr>
              <a:t>Charity Rowland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400" b="0" i="0" u="none" strike="noStrike" kern="1200" cap="none" spc="0" normalizeH="0" baseline="0" noProof="0" dirty="0" smtClean="0">
                <a:ln>
                  <a:noFill/>
                </a:ln>
                <a:solidFill>
                  <a:srgbClr val="FFFF00"/>
                </a:solidFill>
                <a:effectLst/>
                <a:uLnTx/>
                <a:uFillTx/>
                <a:latin typeface="+mn-lt"/>
                <a:ea typeface="+mn-ea"/>
                <a:cs typeface="+mn-cs"/>
              </a:rPr>
              <a:t>Melanie Fried-Oken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400" b="0" i="0" u="none" strike="noStrike" kern="1200" cap="none" spc="0" normalizeH="0" baseline="0" noProof="0" dirty="0" smtClean="0">
                <a:ln>
                  <a:noFill/>
                </a:ln>
                <a:solidFill>
                  <a:srgbClr val="FFFF00"/>
                </a:solidFill>
                <a:effectLst/>
                <a:uLnTx/>
                <a:uFillTx/>
                <a:latin typeface="+mn-lt"/>
                <a:ea typeface="+mn-ea"/>
                <a:cs typeface="+mn-cs"/>
              </a:rPr>
              <a:t>Sandra M. Steiner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400" b="0" i="0" u="none" strike="noStrike" kern="1200" cap="none" spc="0" normalizeH="0" baseline="0" noProof="0" dirty="0" smtClean="0">
                <a:ln>
                  <a:noFill/>
                </a:ln>
                <a:solidFill>
                  <a:srgbClr val="FFFF00"/>
                </a:solidFill>
                <a:effectLst/>
                <a:uLnTx/>
                <a:uFillTx/>
                <a:latin typeface="+mn-lt"/>
                <a:ea typeface="+mn-ea"/>
                <a:cs typeface="+mn-cs"/>
              </a:rPr>
              <a:t>Don Lollar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74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400" b="0" i="0" u="none" strike="noStrike" kern="1200" cap="none" spc="0" normalizeH="0" baseline="0" noProof="0" dirty="0" smtClean="0">
                <a:ln>
                  <a:noFill/>
                </a:ln>
                <a:solidFill>
                  <a:srgbClr val="FFFF00"/>
                </a:solidFill>
                <a:effectLst/>
                <a:uLnTx/>
                <a:uFillTx/>
                <a:latin typeface="+mn-lt"/>
                <a:ea typeface="+mn-ea"/>
                <a:cs typeface="+mn-cs"/>
              </a:rPr>
              <a:t>Assistive Technology Collaborations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400" b="0" i="0" u="none" strike="noStrike" kern="1200" cap="none" spc="0" normalizeH="0" baseline="0" noProof="0" dirty="0" smtClean="0">
                <a:ln>
                  <a:noFill/>
                </a:ln>
                <a:solidFill>
                  <a:srgbClr val="FFFF00"/>
                </a:solidFill>
                <a:effectLst/>
                <a:uLnTx/>
                <a:uFillTx/>
                <a:latin typeface="+mn-lt"/>
                <a:ea typeface="+mn-ea"/>
                <a:cs typeface="+mn-cs"/>
              </a:rPr>
              <a:t>Gayl Bowser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7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74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6" name="Picture 5" descr="ICF-CY for AAC.jpg"/>
          <p:cNvPicPr>
            <a:picLocks noChangeAspect="1"/>
          </p:cNvPicPr>
          <p:nvPr/>
        </p:nvPicPr>
        <p:blipFill>
          <a:blip r:embed="rId2" cstate="print"/>
          <a:stretch>
            <a:fillRect/>
          </a:stretch>
        </p:blipFill>
        <p:spPr>
          <a:xfrm>
            <a:off x="7853553" y="228600"/>
            <a:ext cx="1007269" cy="1143000"/>
          </a:xfrm>
          <a:prstGeom prst="rect">
            <a:avLst/>
          </a:prstGeom>
        </p:spPr>
      </p:pic>
      <p:pic>
        <p:nvPicPr>
          <p:cNvPr id="7" name="Picture 6"/>
          <p:cNvPicPr/>
          <p:nvPr/>
        </p:nvPicPr>
        <p:blipFill>
          <a:blip r:embed="rId3" cstate="print"/>
          <a:srcRect/>
          <a:stretch>
            <a:fillRect/>
          </a:stretch>
        </p:blipFill>
        <p:spPr bwMode="auto">
          <a:xfrm>
            <a:off x="609600" y="457200"/>
            <a:ext cx="2209800" cy="838200"/>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4"/>
                                        </p:tgtEl>
                                        <p:attrNameLst>
                                          <p:attrName>style.fontStyle</p:attrName>
                                        </p:attrNameLst>
                                      </p:cBhvr>
                                      <p:to>
                                        <p:strVal val="normal"/>
                                      </p:to>
                                    </p:set>
                                    <p:set>
                                      <p:cBhvr override="childStyle">
                                        <p:cTn id="7" dur="indefinite"/>
                                        <p:tgtEl>
                                          <p:spTgt spid="4"/>
                                        </p:tgtEl>
                                        <p:attrNameLst>
                                          <p:attrName>style.fontWeight</p:attrName>
                                        </p:attrNameLst>
                                      </p:cBhvr>
                                      <p:to>
                                        <p:strVal val="bold"/>
                                      </p:to>
                                    </p:set>
                                    <p:set>
                                      <p:cBhvr override="childStyle">
                                        <p:cTn id="8" dur="indefinite"/>
                                        <p:tgtEl>
                                          <p:spTgt spid="4"/>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7772400" cy="1362075"/>
          </a:xfrm>
        </p:spPr>
        <p:txBody>
          <a:bodyPr>
            <a:normAutofit/>
          </a:bodyPr>
          <a:lstStyle/>
          <a:p>
            <a:pPr algn="ctr"/>
            <a:r>
              <a:rPr lang="en-US" sz="4400" dirty="0" smtClean="0"/>
              <a:t>The Challenge</a:t>
            </a:r>
            <a:endParaRPr lang="en-US" sz="4400" dirty="0"/>
          </a:p>
        </p:txBody>
      </p:sp>
      <p:sp>
        <p:nvSpPr>
          <p:cNvPr id="3" name="Content Placeholder 2"/>
          <p:cNvSpPr>
            <a:spLocks noGrp="1"/>
          </p:cNvSpPr>
          <p:nvPr>
            <p:ph type="body" idx="1"/>
          </p:nvPr>
        </p:nvSpPr>
        <p:spPr/>
        <p:txBody>
          <a:bodyPr>
            <a:noAutofit/>
          </a:bodyPr>
          <a:lstStyle/>
          <a:p>
            <a:pPr algn="ctr"/>
            <a:r>
              <a:rPr lang="en-US" sz="4000" dirty="0" smtClean="0">
                <a:solidFill>
                  <a:srgbClr val="FFFF00"/>
                </a:solidFill>
              </a:rPr>
              <a:t>There is no standard developmental set of skills that can guide AAC goal development.</a:t>
            </a:r>
            <a:endParaRPr lang="en-US" sz="4000" dirty="0">
              <a:solidFill>
                <a:srgbClr val="FFFF00"/>
              </a:solidFill>
            </a:endParaRP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Solution: The ICF-CY</a:t>
            </a:r>
            <a:endParaRPr lang="en-US" dirty="0"/>
          </a:p>
        </p:txBody>
      </p:sp>
      <p:pic>
        <p:nvPicPr>
          <p:cNvPr id="4" name="Content Placeholder 3"/>
          <p:cNvPicPr>
            <a:picLocks noGrp="1" noChangeAspect="1" noChangeArrowheads="1"/>
          </p:cNvPicPr>
          <p:nvPr>
            <p:ph sz="half" idx="1"/>
          </p:nvPr>
        </p:nvPicPr>
        <p:blipFill>
          <a:blip r:embed="rId2" cstate="print"/>
          <a:stretch>
            <a:fillRect/>
          </a:stretch>
        </p:blipFill>
        <p:spPr bwMode="auto">
          <a:xfrm>
            <a:off x="2514601" y="1295400"/>
            <a:ext cx="3810000" cy="549207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808038"/>
          </a:xfrm>
        </p:spPr>
        <p:txBody>
          <a:bodyPr>
            <a:noAutofit/>
          </a:bodyPr>
          <a:lstStyle/>
          <a:p>
            <a:pPr algn="ctr" eaLnBrk="1" fontAlgn="auto" hangingPunct="1">
              <a:spcAft>
                <a:spcPts val="0"/>
              </a:spcAft>
              <a:defRPr/>
            </a:pPr>
            <a:r>
              <a:rPr lang="en-US" sz="4000" b="1" dirty="0" smtClean="0"/>
              <a:t>The ICF  and AAC</a:t>
            </a:r>
            <a:r>
              <a:rPr lang="en-US" sz="4000" dirty="0" smtClean="0">
                <a:solidFill>
                  <a:schemeClr val="accent1"/>
                </a:solidFill>
              </a:rPr>
              <a:t/>
            </a:r>
            <a:br>
              <a:rPr lang="en-US" sz="4000" dirty="0" smtClean="0">
                <a:solidFill>
                  <a:schemeClr val="accent1"/>
                </a:solidFill>
              </a:rPr>
            </a:br>
            <a:endParaRPr lang="en-US" sz="4000" dirty="0"/>
          </a:p>
        </p:txBody>
      </p:sp>
      <p:sp>
        <p:nvSpPr>
          <p:cNvPr id="13316" name="Text Placeholder 5"/>
          <p:cNvSpPr>
            <a:spLocks noGrp="1"/>
          </p:cNvSpPr>
          <p:nvPr>
            <p:ph type="body" idx="1"/>
          </p:nvPr>
        </p:nvSpPr>
        <p:spPr>
          <a:xfrm>
            <a:off x="609600" y="1752600"/>
            <a:ext cx="3886200" cy="3505200"/>
          </a:xfrm>
        </p:spPr>
        <p:txBody>
          <a:bodyPr>
            <a:normAutofit/>
          </a:bodyPr>
          <a:lstStyle/>
          <a:p>
            <a:pPr eaLnBrk="1" hangingPunct="1"/>
            <a:r>
              <a:rPr lang="en-US" sz="3200" dirty="0" smtClean="0">
                <a:solidFill>
                  <a:srgbClr val="FFFF00"/>
                </a:solidFill>
              </a:rPr>
              <a:t>The ICF works especially well for AAC learners, because it separates speech functions from communication functions</a:t>
            </a:r>
          </a:p>
        </p:txBody>
      </p:sp>
      <p:pic>
        <p:nvPicPr>
          <p:cNvPr id="13315" name="Content Placeholder 9" descr="Nick symbols.jpg"/>
          <p:cNvPicPr>
            <a:picLocks noGrp="1" noChangeAspect="1"/>
          </p:cNvPicPr>
          <p:nvPr>
            <p:ph sz="half" idx="2"/>
          </p:nvPr>
        </p:nvPicPr>
        <p:blipFill>
          <a:blip r:embed="rId2" cstate="print"/>
          <a:stretch>
            <a:fillRect/>
          </a:stretch>
        </p:blipFill>
        <p:spPr>
          <a:xfrm>
            <a:off x="5029200" y="2667000"/>
            <a:ext cx="3670300" cy="3035300"/>
          </a:xfrm>
        </p:spPr>
      </p:pic>
      <p:sp>
        <p:nvSpPr>
          <p:cNvPr id="8197" name="Text Placeholder 7"/>
          <p:cNvSpPr>
            <a:spLocks noGrp="1"/>
          </p:cNvSpPr>
          <p:nvPr>
            <p:ph type="body" sz="quarter" idx="3"/>
          </p:nvPr>
        </p:nvSpPr>
        <p:spPr>
          <a:xfrm>
            <a:off x="4800600" y="1752600"/>
            <a:ext cx="4191000" cy="639763"/>
          </a:xfrm>
        </p:spPr>
        <p:txBody>
          <a:bodyPr>
            <a:normAutofit/>
          </a:bodyPr>
          <a:lstStyle/>
          <a:p>
            <a:pPr algn="ctr" eaLnBrk="1" hangingPunct="1">
              <a:defRPr/>
            </a:pPr>
            <a:r>
              <a:rPr lang="en-US" dirty="0" smtClean="0">
                <a:solidFill>
                  <a:srgbClr val="FFC000"/>
                </a:solidFill>
              </a:rPr>
              <a:t>Communication ≠ Speech</a:t>
            </a:r>
          </a:p>
        </p:txBody>
      </p:sp>
      <p:sp>
        <p:nvSpPr>
          <p:cNvPr id="6" name="Footer Placeholder 5"/>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pPr marL="0" indent="0">
              <a:buNone/>
            </a:pPr>
            <a:endParaRPr lang="en-US" dirty="0" smtClean="0">
              <a:solidFill>
                <a:schemeClr val="bg1"/>
              </a:solidFill>
            </a:endParaRPr>
          </a:p>
          <a:p>
            <a:pPr marL="0" indent="0">
              <a:buNone/>
            </a:pPr>
            <a:r>
              <a:rPr lang="en-US" i="1" dirty="0" smtClean="0">
                <a:solidFill>
                  <a:srgbClr val="FFFF00"/>
                </a:solidFill>
              </a:rPr>
              <a:t>“The </a:t>
            </a:r>
            <a:r>
              <a:rPr lang="en-US" i="1" dirty="0">
                <a:solidFill>
                  <a:srgbClr val="FFFF00"/>
                </a:solidFill>
              </a:rPr>
              <a:t>ICF fits our international AAC community </a:t>
            </a:r>
            <a:r>
              <a:rPr lang="en-US" i="1" dirty="0" smtClean="0">
                <a:solidFill>
                  <a:srgbClr val="FFFF00"/>
                </a:solidFill>
              </a:rPr>
              <a:t>like an </a:t>
            </a:r>
            <a:r>
              <a:rPr lang="en-US" i="1" dirty="0">
                <a:solidFill>
                  <a:srgbClr val="FFFF00"/>
                </a:solidFill>
              </a:rPr>
              <a:t>old shoe that we have been wearing for many years</a:t>
            </a:r>
            <a:r>
              <a:rPr lang="en-US" i="1" dirty="0" smtClean="0">
                <a:solidFill>
                  <a:srgbClr val="FFFF00"/>
                </a:solidFill>
              </a:rPr>
              <a:t>.”  </a:t>
            </a:r>
            <a:r>
              <a:rPr lang="en-US" sz="2000" dirty="0" smtClean="0">
                <a:solidFill>
                  <a:srgbClr val="FFFF00"/>
                </a:solidFill>
              </a:rPr>
              <a:t>Fried-Oken and </a:t>
            </a:r>
            <a:r>
              <a:rPr lang="en-US" sz="2000" dirty="0" err="1" smtClean="0">
                <a:solidFill>
                  <a:srgbClr val="FFFF00"/>
                </a:solidFill>
              </a:rPr>
              <a:t>Granlund</a:t>
            </a:r>
            <a:r>
              <a:rPr lang="en-US" sz="2000" dirty="0" smtClean="0">
                <a:solidFill>
                  <a:srgbClr val="FFFF00"/>
                </a:solidFill>
              </a:rPr>
              <a:t> (2012)</a:t>
            </a:r>
            <a:endParaRPr lang="en-US" dirty="0">
              <a:solidFill>
                <a:srgbClr val="FFFF00"/>
              </a:solidFill>
            </a:endParaRPr>
          </a:p>
        </p:txBody>
      </p:sp>
      <p:pic>
        <p:nvPicPr>
          <p:cNvPr id="9218" name="Picture 2" descr="http://informahealthcare.com/na101/home/literatum/publisher/ashley/journals/covergifs/aac/cover.jpg"/>
          <p:cNvPicPr>
            <a:picLocks noChangeAspect="1" noChangeArrowheads="1"/>
          </p:cNvPicPr>
          <p:nvPr/>
        </p:nvPicPr>
        <p:blipFill>
          <a:blip r:embed="rId2" cstate="print"/>
          <a:srcRect/>
          <a:stretch>
            <a:fillRect/>
          </a:stretch>
        </p:blipFill>
        <p:spPr bwMode="auto">
          <a:xfrm>
            <a:off x="3505200" y="2895600"/>
            <a:ext cx="1905000" cy="2476501"/>
          </a:xfrm>
          <a:prstGeom prst="rect">
            <a:avLst/>
          </a:prstGeom>
          <a:noFill/>
        </p:spPr>
      </p:pic>
      <p:sp>
        <p:nvSpPr>
          <p:cNvPr id="6" name="Rectangle 5"/>
          <p:cNvSpPr/>
          <p:nvPr/>
        </p:nvSpPr>
        <p:spPr>
          <a:xfrm>
            <a:off x="914400" y="5715000"/>
            <a:ext cx="7162800" cy="646331"/>
          </a:xfrm>
          <a:prstGeom prst="rect">
            <a:avLst/>
          </a:prstGeom>
        </p:spPr>
        <p:txBody>
          <a:bodyPr wrap="square">
            <a:spAutoFit/>
          </a:bodyPr>
          <a:lstStyle/>
          <a:p>
            <a:r>
              <a:rPr lang="en-US" b="1" dirty="0" smtClean="0"/>
              <a:t>Volume 28, Number 1 (March 2012)</a:t>
            </a:r>
            <a:r>
              <a:rPr lang="en-US" dirty="0" smtClean="0"/>
              <a:t> Special Issue: AAC and ICF: A Good Fit to Emphasize Outcomes</a:t>
            </a:r>
            <a:endParaRPr lang="en-US" dirty="0"/>
          </a:p>
        </p:txBody>
      </p:sp>
      <p:sp>
        <p:nvSpPr>
          <p:cNvPr id="7" name="Footer Placeholder 6"/>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849169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81000"/>
            <a:ext cx="8229600" cy="1066800"/>
          </a:xfrm>
        </p:spPr>
        <p:txBody>
          <a:bodyPr>
            <a:normAutofit/>
          </a:bodyPr>
          <a:lstStyle/>
          <a:p>
            <a:pPr algn="ctr"/>
            <a:r>
              <a:rPr lang="en-US" sz="3600" b="1" dirty="0" smtClean="0"/>
              <a:t>From WHO document to CSI-CY Profile</a:t>
            </a:r>
          </a:p>
        </p:txBody>
      </p:sp>
      <p:sp>
        <p:nvSpPr>
          <p:cNvPr id="15363" name="AutoShape 2" descr="image"/>
          <p:cNvSpPr>
            <a:spLocks noChangeAspect="1" noChangeArrowheads="1"/>
          </p:cNvSpPr>
          <p:nvPr/>
        </p:nvSpPr>
        <p:spPr bwMode="auto">
          <a:xfrm>
            <a:off x="63500" y="-136525"/>
            <a:ext cx="6200775" cy="9077325"/>
          </a:xfrm>
          <a:prstGeom prst="rect">
            <a:avLst/>
          </a:prstGeom>
          <a:noFill/>
          <a:ln w="9525">
            <a:noFill/>
            <a:miter lim="800000"/>
            <a:headEnd/>
            <a:tailEnd/>
          </a:ln>
        </p:spPr>
        <p:txBody>
          <a:bodyPr/>
          <a:lstStyle/>
          <a:p>
            <a:endParaRPr lang="en-US"/>
          </a:p>
        </p:txBody>
      </p:sp>
      <p:pic>
        <p:nvPicPr>
          <p:cNvPr id="15364" name="Picture 3"/>
          <p:cNvPicPr>
            <a:picLocks noChangeAspect="1" noChangeArrowheads="1"/>
          </p:cNvPicPr>
          <p:nvPr/>
        </p:nvPicPr>
        <p:blipFill>
          <a:blip r:embed="rId2" cstate="print"/>
          <a:srcRect/>
          <a:stretch>
            <a:fillRect/>
          </a:stretch>
        </p:blipFill>
        <p:spPr bwMode="auto">
          <a:xfrm>
            <a:off x="685800" y="1752600"/>
            <a:ext cx="2536825" cy="3657600"/>
          </a:xfrm>
          <a:prstGeom prst="rect">
            <a:avLst/>
          </a:prstGeom>
          <a:noFill/>
          <a:ln w="9525">
            <a:noFill/>
            <a:miter lim="800000"/>
            <a:headEnd/>
            <a:tailEnd/>
          </a:ln>
        </p:spPr>
      </p:pic>
      <p:sp>
        <p:nvSpPr>
          <p:cNvPr id="15365" name="TextBox 6"/>
          <p:cNvSpPr txBox="1">
            <a:spLocks noChangeArrowheads="1"/>
          </p:cNvSpPr>
          <p:nvPr/>
        </p:nvSpPr>
        <p:spPr bwMode="auto">
          <a:xfrm>
            <a:off x="4953000" y="5486400"/>
            <a:ext cx="3581400" cy="830997"/>
          </a:xfrm>
          <a:prstGeom prst="rect">
            <a:avLst/>
          </a:prstGeom>
          <a:noFill/>
          <a:ln w="9525">
            <a:noFill/>
            <a:miter lim="800000"/>
            <a:headEnd/>
            <a:tailEnd/>
          </a:ln>
        </p:spPr>
        <p:txBody>
          <a:bodyPr wrap="square">
            <a:spAutoFit/>
          </a:bodyPr>
          <a:lstStyle/>
          <a:p>
            <a:pPr algn="ctr"/>
            <a:r>
              <a:rPr lang="en-US" sz="2400" dirty="0">
                <a:solidFill>
                  <a:srgbClr val="FFFF00"/>
                </a:solidFill>
              </a:rPr>
              <a:t>On-line  </a:t>
            </a:r>
            <a:r>
              <a:rPr lang="en-US" sz="2400" dirty="0" smtClean="0">
                <a:solidFill>
                  <a:srgbClr val="FFFF00"/>
                </a:solidFill>
              </a:rPr>
              <a:t>interactive</a:t>
            </a:r>
          </a:p>
          <a:p>
            <a:pPr algn="ctr"/>
            <a:r>
              <a:rPr lang="en-US" sz="2400" dirty="0" smtClean="0">
                <a:solidFill>
                  <a:srgbClr val="FFFF00"/>
                </a:solidFill>
              </a:rPr>
              <a:t> CSI-CY Inventory</a:t>
            </a:r>
            <a:endParaRPr lang="en-US" sz="2400" dirty="0">
              <a:solidFill>
                <a:srgbClr val="FFFF00"/>
              </a:solidFill>
            </a:endParaRPr>
          </a:p>
        </p:txBody>
      </p:sp>
      <p:sp>
        <p:nvSpPr>
          <p:cNvPr id="15366" name="TextBox 7"/>
          <p:cNvSpPr txBox="1">
            <a:spLocks noChangeArrowheads="1"/>
          </p:cNvSpPr>
          <p:nvPr/>
        </p:nvSpPr>
        <p:spPr bwMode="auto">
          <a:xfrm>
            <a:off x="304800" y="5715000"/>
            <a:ext cx="3886200" cy="461665"/>
          </a:xfrm>
          <a:prstGeom prst="rect">
            <a:avLst/>
          </a:prstGeom>
          <a:noFill/>
          <a:ln w="9525">
            <a:noFill/>
            <a:miter lim="800000"/>
            <a:headEnd/>
            <a:tailEnd/>
          </a:ln>
        </p:spPr>
        <p:txBody>
          <a:bodyPr wrap="square">
            <a:spAutoFit/>
          </a:bodyPr>
          <a:lstStyle/>
          <a:p>
            <a:r>
              <a:rPr lang="en-US" sz="2400" dirty="0">
                <a:solidFill>
                  <a:srgbClr val="FFFF00"/>
                </a:solidFill>
              </a:rPr>
              <a:t>Published manual </a:t>
            </a:r>
            <a:r>
              <a:rPr lang="en-US" sz="2400" dirty="0" smtClean="0">
                <a:solidFill>
                  <a:srgbClr val="FFFF00"/>
                </a:solidFill>
              </a:rPr>
              <a:t>of codes</a:t>
            </a:r>
            <a:endParaRPr lang="en-US" sz="2400" dirty="0">
              <a:solidFill>
                <a:srgbClr val="FFFF00"/>
              </a:solidFill>
            </a:endParaRPr>
          </a:p>
        </p:txBody>
      </p:sp>
      <p:pic>
        <p:nvPicPr>
          <p:cNvPr id="15367" name="Picture 11" descr="ICF-CY NoLabel.jpg"/>
          <p:cNvPicPr>
            <a:picLocks noChangeAspect="1"/>
          </p:cNvPicPr>
          <p:nvPr/>
        </p:nvPicPr>
        <p:blipFill>
          <a:blip r:embed="rId3" cstate="print"/>
          <a:srcRect/>
          <a:stretch>
            <a:fillRect/>
          </a:stretch>
        </p:blipFill>
        <p:spPr bwMode="auto">
          <a:xfrm>
            <a:off x="4876800" y="1676400"/>
            <a:ext cx="3557588" cy="3544888"/>
          </a:xfrm>
          <a:prstGeom prst="rect">
            <a:avLst/>
          </a:prstGeom>
          <a:noFill/>
          <a:ln w="9525">
            <a:noFill/>
            <a:miter lim="800000"/>
            <a:headEnd/>
            <a:tailEnd/>
          </a:ln>
        </p:spPr>
      </p:pic>
      <p:sp>
        <p:nvSpPr>
          <p:cNvPr id="10" name="Right Arrow 9"/>
          <p:cNvSpPr/>
          <p:nvPr/>
        </p:nvSpPr>
        <p:spPr>
          <a:xfrm>
            <a:off x="3352800" y="3352800"/>
            <a:ext cx="1143000" cy="228600"/>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8"/>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10400" cy="990600"/>
          </a:xfrm>
        </p:spPr>
        <p:txBody>
          <a:bodyPr>
            <a:noAutofit/>
          </a:bodyPr>
          <a:lstStyle/>
          <a:p>
            <a:pPr eaLnBrk="1" fontAlgn="auto" hangingPunct="1">
              <a:spcAft>
                <a:spcPts val="0"/>
              </a:spcAft>
              <a:defRPr/>
            </a:pPr>
            <a:r>
              <a:rPr lang="en-US" sz="3200" b="1" dirty="0" smtClean="0"/>
              <a:t>Using the ICF as an Organizational</a:t>
            </a:r>
            <a:br>
              <a:rPr lang="en-US" sz="3200" b="1" dirty="0" smtClean="0"/>
            </a:br>
            <a:r>
              <a:rPr lang="en-US" sz="3200" b="1" dirty="0" smtClean="0"/>
              <a:t> Framework to Improve Communication Goals for AAC Users</a:t>
            </a:r>
            <a:endParaRPr lang="en-US" sz="3200" b="1" dirty="0"/>
          </a:p>
        </p:txBody>
      </p:sp>
      <p:sp>
        <p:nvSpPr>
          <p:cNvPr id="14339" name="Content Placeholder 2"/>
          <p:cNvSpPr>
            <a:spLocks noGrp="1"/>
          </p:cNvSpPr>
          <p:nvPr>
            <p:ph idx="1"/>
          </p:nvPr>
        </p:nvSpPr>
        <p:spPr>
          <a:xfrm>
            <a:off x="457200" y="2286000"/>
            <a:ext cx="8458200" cy="3733800"/>
          </a:xfrm>
        </p:spPr>
        <p:txBody>
          <a:bodyPr/>
          <a:lstStyle/>
          <a:p>
            <a:pPr eaLnBrk="1" hangingPunct="1"/>
            <a:r>
              <a:rPr lang="en-US" sz="3000" dirty="0" smtClean="0">
                <a:solidFill>
                  <a:srgbClr val="FFFF00"/>
                </a:solidFill>
              </a:rPr>
              <a:t>Population:  School-aged children (in U.S.) who use AAC or are candidates for AAC</a:t>
            </a:r>
          </a:p>
          <a:p>
            <a:pPr marL="319088" indent="-319088" eaLnBrk="1" hangingPunct="1"/>
            <a:r>
              <a:rPr lang="en-US" sz="3000" dirty="0" smtClean="0">
                <a:solidFill>
                  <a:srgbClr val="FFFF00"/>
                </a:solidFill>
              </a:rPr>
              <a:t>Goal 1: Develop and evaluate the CSI-CY to describe communication strengths and needs of children who use AAC</a:t>
            </a:r>
          </a:p>
          <a:p>
            <a:pPr marL="319088" indent="-319088" eaLnBrk="1" hangingPunct="1"/>
            <a:r>
              <a:rPr lang="en-US" sz="3000" dirty="0" smtClean="0">
                <a:solidFill>
                  <a:srgbClr val="FFFF00"/>
                </a:solidFill>
              </a:rPr>
              <a:t>Goal 2: Use the CSI-CY to guide communication goal development </a:t>
            </a:r>
          </a:p>
          <a:p>
            <a:pPr marL="319088" indent="-319088" eaLnBrk="1" hangingPunct="1">
              <a:buFont typeface="Wingdings" pitchFamily="2" charset="2"/>
              <a:buChar char=""/>
            </a:pPr>
            <a:endParaRPr lang="en-US" dirty="0" smtClean="0"/>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609600"/>
            <a:ext cx="8229600" cy="611188"/>
          </a:xfrm>
        </p:spPr>
        <p:txBody>
          <a:bodyPr>
            <a:noAutofit/>
          </a:bodyPr>
          <a:lstStyle/>
          <a:p>
            <a:r>
              <a:rPr lang="en-US" sz="4000" b="1" dirty="0" smtClean="0"/>
              <a:t>Two-part CSI-CY</a:t>
            </a:r>
          </a:p>
        </p:txBody>
      </p:sp>
      <p:sp>
        <p:nvSpPr>
          <p:cNvPr id="16387" name="Content Placeholder 2"/>
          <p:cNvSpPr>
            <a:spLocks noGrp="1"/>
          </p:cNvSpPr>
          <p:nvPr>
            <p:ph idx="1"/>
          </p:nvPr>
        </p:nvSpPr>
        <p:spPr/>
        <p:txBody>
          <a:bodyPr/>
          <a:lstStyle/>
          <a:p>
            <a:pPr marL="514350" indent="-514350">
              <a:buFont typeface="+mj-lt"/>
              <a:buAutoNum type="arabicPeriod"/>
            </a:pPr>
            <a:r>
              <a:rPr lang="en-US" u="sng" dirty="0" smtClean="0">
                <a:solidFill>
                  <a:srgbClr val="FFFF00"/>
                </a:solidFill>
              </a:rPr>
              <a:t>Code Set surveys:</a:t>
            </a:r>
          </a:p>
          <a:p>
            <a:pPr lvl="1"/>
            <a:r>
              <a:rPr lang="en-US" dirty="0" smtClean="0">
                <a:solidFill>
                  <a:srgbClr val="FFFF00"/>
                </a:solidFill>
              </a:rPr>
              <a:t>participation restrictions, </a:t>
            </a:r>
          </a:p>
          <a:p>
            <a:pPr lvl="1"/>
            <a:r>
              <a:rPr lang="en-US" dirty="0" smtClean="0">
                <a:solidFill>
                  <a:srgbClr val="FFFF00"/>
                </a:solidFill>
              </a:rPr>
              <a:t>communication limitations, </a:t>
            </a:r>
          </a:p>
          <a:p>
            <a:pPr lvl="1"/>
            <a:r>
              <a:rPr lang="en-US" dirty="0" smtClean="0">
                <a:solidFill>
                  <a:srgbClr val="FFFF00"/>
                </a:solidFill>
              </a:rPr>
              <a:t>functional reasons for them, </a:t>
            </a:r>
          </a:p>
          <a:p>
            <a:pPr lvl="1"/>
            <a:r>
              <a:rPr lang="en-US" dirty="0" smtClean="0">
                <a:solidFill>
                  <a:srgbClr val="FFFF00"/>
                </a:solidFill>
              </a:rPr>
              <a:t>environmental facilitators and barriers</a:t>
            </a:r>
          </a:p>
          <a:p>
            <a:endParaRPr lang="en-US" dirty="0" smtClean="0">
              <a:solidFill>
                <a:srgbClr val="FFFF00"/>
              </a:solidFill>
            </a:endParaRPr>
          </a:p>
          <a:p>
            <a:pPr marL="514350" indent="-514350">
              <a:buFont typeface="+mj-lt"/>
              <a:buAutoNum type="arabicPeriod" startAt="2"/>
            </a:pPr>
            <a:r>
              <a:rPr lang="en-US" u="sng" dirty="0" smtClean="0">
                <a:solidFill>
                  <a:srgbClr val="FFFF00"/>
                </a:solidFill>
              </a:rPr>
              <a:t>Report: </a:t>
            </a:r>
            <a:r>
              <a:rPr lang="en-US" dirty="0" smtClean="0">
                <a:solidFill>
                  <a:srgbClr val="FFFF00"/>
                </a:solidFill>
              </a:rPr>
              <a:t>prioritizes identified items to facilitate IEP goal development process</a:t>
            </a: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Version</a:t>
            </a:r>
            <a:endParaRPr lang="en-US" dirty="0"/>
          </a:p>
        </p:txBody>
      </p:sp>
      <p:sp>
        <p:nvSpPr>
          <p:cNvPr id="3" name="Content Placeholder 2"/>
          <p:cNvSpPr>
            <a:spLocks noGrp="1"/>
          </p:cNvSpPr>
          <p:nvPr>
            <p:ph idx="1"/>
          </p:nvPr>
        </p:nvSpPr>
        <p:spPr/>
        <p:txBody>
          <a:bodyPr/>
          <a:lstStyle/>
          <a:p>
            <a:r>
              <a:rPr lang="en-US" dirty="0" smtClean="0">
                <a:solidFill>
                  <a:srgbClr val="FFFF00"/>
                </a:solidFill>
              </a:rPr>
              <a:t>112 items in 14 sections</a:t>
            </a:r>
          </a:p>
          <a:p>
            <a:r>
              <a:rPr lang="en-US" dirty="0" smtClean="0">
                <a:solidFill>
                  <a:srgbClr val="FFFF00"/>
                </a:solidFill>
              </a:rPr>
              <a:t>Plus 1 open-ended text box for each of 14 sections</a:t>
            </a:r>
          </a:p>
          <a:p>
            <a:r>
              <a:rPr lang="en-US" dirty="0" smtClean="0">
                <a:solidFill>
                  <a:srgbClr val="FFFF00"/>
                </a:solidFill>
              </a:rPr>
              <a:t>Total items = 126</a:t>
            </a:r>
          </a:p>
          <a:p>
            <a:r>
              <a:rPr lang="en-US" dirty="0" smtClean="0">
                <a:solidFill>
                  <a:srgbClr val="FFFF00"/>
                </a:solidFill>
              </a:rPr>
              <a:t>The ICF-CY codes are listed next to each item</a:t>
            </a:r>
          </a:p>
          <a:p>
            <a:endParaRPr lang="en-US" dirty="0"/>
          </a:p>
        </p:txBody>
      </p:sp>
      <p:sp>
        <p:nvSpPr>
          <p:cNvPr id="4" name="Footer Placeholder 3"/>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425969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19200"/>
            <a:ext cx="3348096" cy="3539430"/>
          </a:xfrm>
          <a:prstGeom prst="rect">
            <a:avLst/>
          </a:prstGeom>
        </p:spPr>
        <p:txBody>
          <a:bodyPr wrap="none">
            <a:spAutoFit/>
          </a:bodyPr>
          <a:lstStyle/>
          <a:p>
            <a:r>
              <a:rPr lang="en-US" sz="3200" b="1" dirty="0" smtClean="0">
                <a:solidFill>
                  <a:srgbClr val="FFFF00"/>
                </a:solidFill>
              </a:rPr>
              <a:t>Download the</a:t>
            </a:r>
          </a:p>
          <a:p>
            <a:r>
              <a:rPr lang="en-US" sz="3200" b="1" dirty="0" smtClean="0">
                <a:solidFill>
                  <a:srgbClr val="FFFF00"/>
                </a:solidFill>
              </a:rPr>
              <a:t>CSI-CY</a:t>
            </a:r>
          </a:p>
          <a:p>
            <a:r>
              <a:rPr lang="en-US" sz="3200" b="1" dirty="0" smtClean="0">
                <a:solidFill>
                  <a:srgbClr val="FFFF00"/>
                </a:solidFill>
              </a:rPr>
              <a:t>Code Set:</a:t>
            </a:r>
          </a:p>
          <a:p>
            <a:endParaRPr lang="en-US" sz="3200" b="1" dirty="0" smtClean="0">
              <a:solidFill>
                <a:srgbClr val="FFFF00"/>
              </a:solidFill>
            </a:endParaRPr>
          </a:p>
          <a:p>
            <a:r>
              <a:rPr lang="en-US" sz="3200" b="1" dirty="0" smtClean="0">
                <a:hlinkClick r:id="rId2"/>
              </a:rPr>
              <a:t>www.icfcy.org/aac</a:t>
            </a:r>
            <a:endParaRPr lang="en-US" sz="3200" b="1" dirty="0" smtClean="0"/>
          </a:p>
          <a:p>
            <a:endParaRPr lang="en-US" sz="3200" b="1" dirty="0" smtClean="0"/>
          </a:p>
          <a:p>
            <a:r>
              <a:rPr lang="en-US" sz="3200" b="1" dirty="0" smtClean="0"/>
              <a:t>(ATIA handout) </a:t>
            </a:r>
            <a:endParaRPr lang="en-US" sz="3200" b="1" dirty="0"/>
          </a:p>
        </p:txBody>
      </p:sp>
      <p:pic>
        <p:nvPicPr>
          <p:cNvPr id="1041" name="Picture 17"/>
          <p:cNvPicPr>
            <a:picLocks noGrp="1" noChangeAspect="1" noChangeArrowheads="1"/>
          </p:cNvPicPr>
          <p:nvPr>
            <p:ph idx="1"/>
          </p:nvPr>
        </p:nvPicPr>
        <p:blipFill>
          <a:blip r:embed="rId3" cstate="print"/>
          <a:srcRect/>
          <a:stretch>
            <a:fillRect/>
          </a:stretch>
        </p:blipFill>
        <p:spPr bwMode="auto">
          <a:xfrm>
            <a:off x="3810000" y="228600"/>
            <a:ext cx="4856163" cy="6285103"/>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09600"/>
            <a:ext cx="8229600" cy="1143000"/>
          </a:xfrm>
        </p:spPr>
        <p:txBody>
          <a:bodyPr>
            <a:normAutofit fontScale="90000"/>
          </a:bodyPr>
          <a:lstStyle/>
          <a:p>
            <a:pPr algn="ctr"/>
            <a:r>
              <a:rPr lang="en-US" b="1" dirty="0" smtClean="0"/>
              <a:t>Participation Restrictions:</a:t>
            </a:r>
            <a:r>
              <a:rPr lang="en-US" sz="3600" b="1" dirty="0" smtClean="0"/>
              <a:t/>
            </a:r>
            <a:br>
              <a:rPr lang="en-US" sz="3600" b="1" dirty="0" smtClean="0"/>
            </a:br>
            <a:r>
              <a:rPr lang="en-US" sz="1600" i="1" dirty="0" smtClean="0"/>
              <a:t/>
            </a:r>
            <a:br>
              <a:rPr lang="en-US" sz="1600" i="1" dirty="0" smtClean="0"/>
            </a:br>
            <a:endParaRPr lang="en-US" sz="1600" i="1" dirty="0" smtClean="0"/>
          </a:p>
        </p:txBody>
      </p:sp>
      <p:sp>
        <p:nvSpPr>
          <p:cNvPr id="27651" name="Content Placeholder 2"/>
          <p:cNvSpPr>
            <a:spLocks noGrp="1"/>
          </p:cNvSpPr>
          <p:nvPr>
            <p:ph sz="half" idx="1"/>
          </p:nvPr>
        </p:nvSpPr>
        <p:spPr>
          <a:xfrm>
            <a:off x="457200" y="1600200"/>
            <a:ext cx="7848600" cy="3886200"/>
          </a:xfrm>
        </p:spPr>
        <p:txBody>
          <a:bodyPr/>
          <a:lstStyle/>
          <a:p>
            <a:pPr marL="742950" indent="-742950"/>
            <a:endParaRPr lang="en-US" sz="3200" dirty="0" smtClean="0">
              <a:solidFill>
                <a:srgbClr val="FFFF00"/>
              </a:solidFill>
            </a:endParaRPr>
          </a:p>
          <a:p>
            <a:pPr marL="742950" indent="-742950">
              <a:buFont typeface="+mj-lt"/>
              <a:buAutoNum type="arabicPeriod"/>
            </a:pPr>
            <a:r>
              <a:rPr lang="en-US" sz="3600" dirty="0" smtClean="0">
                <a:solidFill>
                  <a:srgbClr val="FFFF00"/>
                </a:solidFill>
              </a:rPr>
              <a:t>School-related Activities</a:t>
            </a:r>
          </a:p>
          <a:p>
            <a:pPr marL="742950" indent="-742950">
              <a:buFont typeface="+mj-lt"/>
              <a:buAutoNum type="arabicPeriod"/>
            </a:pPr>
            <a:r>
              <a:rPr lang="en-US" sz="3600" dirty="0" smtClean="0">
                <a:solidFill>
                  <a:srgbClr val="FFFF00"/>
                </a:solidFill>
              </a:rPr>
              <a:t>Interpersonal Relationships </a:t>
            </a:r>
            <a:r>
              <a:rPr lang="en-US" sz="3200" dirty="0" smtClean="0">
                <a:solidFill>
                  <a:srgbClr val="FFFF00"/>
                </a:solidFill>
              </a:rPr>
              <a:t>	</a:t>
            </a:r>
          </a:p>
          <a:p>
            <a:pPr marL="742950" indent="-742950">
              <a:buFontTx/>
              <a:buNone/>
            </a:pPr>
            <a:endParaRPr lang="en-US" sz="2000" dirty="0" smtClean="0">
              <a:solidFill>
                <a:srgbClr val="FFFF00"/>
              </a:solidFill>
            </a:endParaRPr>
          </a:p>
        </p:txBody>
      </p:sp>
      <p:sp>
        <p:nvSpPr>
          <p:cNvPr id="5" name="Footer Placeholder 4"/>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today</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solidFill>
                  <a:srgbClr val="FFFF00"/>
                </a:solidFill>
              </a:rPr>
              <a:t>Present a description of the ICF-CY</a:t>
            </a:r>
          </a:p>
          <a:p>
            <a:pPr marL="514350" indent="-514350">
              <a:buFont typeface="+mj-lt"/>
              <a:buAutoNum type="arabicPeriod"/>
            </a:pPr>
            <a:r>
              <a:rPr lang="en-US" dirty="0" smtClean="0">
                <a:solidFill>
                  <a:srgbClr val="FFFF00"/>
                </a:solidFill>
              </a:rPr>
              <a:t>Present a description of the instrument</a:t>
            </a:r>
          </a:p>
          <a:p>
            <a:pPr marL="514350" indent="-514350">
              <a:buFont typeface="+mj-lt"/>
              <a:buAutoNum type="arabicPeriod"/>
            </a:pPr>
            <a:r>
              <a:rPr lang="en-US" dirty="0" smtClean="0">
                <a:solidFill>
                  <a:srgbClr val="FFFF00"/>
                </a:solidFill>
              </a:rPr>
              <a:t>Go through a guided completion of </a:t>
            </a:r>
          </a:p>
          <a:p>
            <a:pPr marL="514350" indent="-514350">
              <a:buNone/>
            </a:pPr>
            <a:r>
              <a:rPr lang="en-US" dirty="0" smtClean="0">
                <a:solidFill>
                  <a:srgbClr val="FFFF00"/>
                </a:solidFill>
              </a:rPr>
              <a:t>      the CSI-CY</a:t>
            </a:r>
          </a:p>
          <a:p>
            <a:pPr marL="514350" indent="-514350">
              <a:buFont typeface="+mj-lt"/>
              <a:buAutoNum type="arabicPeriod"/>
            </a:pPr>
            <a:r>
              <a:rPr lang="en-US" dirty="0" smtClean="0">
                <a:solidFill>
                  <a:srgbClr val="FFFF00"/>
                </a:solidFill>
              </a:rPr>
              <a:t>Discuss research findings and the usefulness of the CSI-CY for AAC goal development</a:t>
            </a:r>
          </a:p>
          <a:p>
            <a:endParaRPr lang="en-US" dirty="0" smtClean="0"/>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762000"/>
            <a:ext cx="8559800" cy="611187"/>
          </a:xfrm>
        </p:spPr>
        <p:txBody>
          <a:bodyPr>
            <a:noAutofit/>
          </a:bodyPr>
          <a:lstStyle/>
          <a:p>
            <a:pPr algn="ctr"/>
            <a:r>
              <a:rPr lang="en-US" sz="4000" b="1" dirty="0" smtClean="0"/>
              <a:t>Communication Limitations: </a:t>
            </a:r>
            <a:br>
              <a:rPr lang="en-US" sz="4000" b="1" dirty="0" smtClean="0"/>
            </a:br>
            <a:r>
              <a:rPr lang="en-US" sz="3600" i="1" dirty="0" smtClean="0"/>
              <a:t>Rate limitations in…</a:t>
            </a:r>
          </a:p>
        </p:txBody>
      </p:sp>
      <p:sp>
        <p:nvSpPr>
          <p:cNvPr id="19459" name="Content Placeholder 2"/>
          <p:cNvSpPr>
            <a:spLocks noGrp="1"/>
          </p:cNvSpPr>
          <p:nvPr>
            <p:ph idx="1"/>
          </p:nvPr>
        </p:nvSpPr>
        <p:spPr>
          <a:xfrm>
            <a:off x="609600" y="1981200"/>
            <a:ext cx="8229600" cy="2667000"/>
          </a:xfrm>
        </p:spPr>
        <p:txBody>
          <a:bodyPr>
            <a:noAutofit/>
          </a:bodyPr>
          <a:lstStyle/>
          <a:p>
            <a:pPr marL="514350" indent="-514350">
              <a:buFont typeface="+mj-lt"/>
              <a:buAutoNum type="arabicPeriod"/>
            </a:pPr>
            <a:r>
              <a:rPr lang="en-US" dirty="0" smtClean="0">
                <a:solidFill>
                  <a:srgbClr val="FFFF00"/>
                </a:solidFill>
              </a:rPr>
              <a:t>Receptive Language and Literacy</a:t>
            </a:r>
          </a:p>
          <a:p>
            <a:pPr marL="514350" indent="-514350">
              <a:buFont typeface="+mj-lt"/>
              <a:buAutoNum type="arabicPeriod"/>
            </a:pPr>
            <a:r>
              <a:rPr lang="en-US" dirty="0" smtClean="0">
                <a:solidFill>
                  <a:srgbClr val="FFFF00"/>
                </a:solidFill>
              </a:rPr>
              <a:t>Expressive Language and Literacy</a:t>
            </a:r>
          </a:p>
          <a:p>
            <a:pPr marL="514350" indent="-514350">
              <a:buFont typeface="+mj-lt"/>
              <a:buAutoNum type="arabicPeriod"/>
            </a:pPr>
            <a:r>
              <a:rPr lang="en-US" dirty="0" smtClean="0">
                <a:solidFill>
                  <a:srgbClr val="FFFF00"/>
                </a:solidFill>
              </a:rPr>
              <a:t>Functions of Communication</a:t>
            </a:r>
          </a:p>
          <a:p>
            <a:pPr marL="514350" indent="-514350">
              <a:buFont typeface="+mj-lt"/>
              <a:buAutoNum type="arabicPeriod"/>
            </a:pPr>
            <a:r>
              <a:rPr lang="en-US" dirty="0" smtClean="0">
                <a:solidFill>
                  <a:srgbClr val="FFFF00"/>
                </a:solidFill>
              </a:rPr>
              <a:t>Rules of Social Interaction in Conversation</a:t>
            </a:r>
          </a:p>
          <a:p>
            <a:pPr marL="514350" indent="-514350">
              <a:buFont typeface="+mj-lt"/>
              <a:buAutoNum type="arabicPeriod"/>
            </a:pPr>
            <a:r>
              <a:rPr lang="en-US" dirty="0" smtClean="0">
                <a:solidFill>
                  <a:srgbClr val="FFFF00"/>
                </a:solidFill>
              </a:rPr>
              <a:t>AAC: Receptive Communication</a:t>
            </a:r>
          </a:p>
          <a:p>
            <a:pPr marL="514350" indent="-514350">
              <a:buFont typeface="+mj-lt"/>
              <a:buAutoNum type="arabicPeriod"/>
            </a:pPr>
            <a:r>
              <a:rPr lang="en-US" dirty="0" smtClean="0">
                <a:solidFill>
                  <a:srgbClr val="FFFF00"/>
                </a:solidFill>
              </a:rPr>
              <a:t>AAC: Expressive Modes and Strategies</a:t>
            </a:r>
          </a:p>
          <a:p>
            <a:pPr marL="514350" indent="-514350">
              <a:buFont typeface="+mj-lt"/>
              <a:buAutoNum type="arabicPeriod"/>
            </a:pPr>
            <a:r>
              <a:rPr lang="en-US" dirty="0" smtClean="0">
                <a:solidFill>
                  <a:srgbClr val="FFFF00"/>
                </a:solidFill>
              </a:rPr>
              <a:t>AAC: Motor Access</a:t>
            </a: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609600"/>
            <a:ext cx="9144000" cy="1143000"/>
          </a:xfrm>
        </p:spPr>
        <p:txBody>
          <a:bodyPr>
            <a:noAutofit/>
          </a:bodyPr>
          <a:lstStyle/>
          <a:p>
            <a:pPr algn="ctr"/>
            <a:r>
              <a:rPr lang="en-US" sz="4000" b="1" dirty="0" smtClean="0"/>
              <a:t>Body Functions:</a:t>
            </a:r>
            <a:br>
              <a:rPr lang="en-US" sz="4000" b="1" dirty="0" smtClean="0"/>
            </a:br>
            <a:r>
              <a:rPr lang="en-US" sz="3600" i="1" dirty="0" smtClean="0"/>
              <a:t>Rate impairments that limit communication…</a:t>
            </a:r>
          </a:p>
        </p:txBody>
      </p:sp>
      <p:sp>
        <p:nvSpPr>
          <p:cNvPr id="23555" name="Content Placeholder 2"/>
          <p:cNvSpPr>
            <a:spLocks noGrp="1"/>
          </p:cNvSpPr>
          <p:nvPr>
            <p:ph sz="half" idx="1"/>
          </p:nvPr>
        </p:nvSpPr>
        <p:spPr>
          <a:xfrm>
            <a:off x="304800" y="2438400"/>
            <a:ext cx="4038600" cy="3048000"/>
          </a:xfrm>
        </p:spPr>
        <p:txBody>
          <a:bodyPr>
            <a:normAutofit fontScale="25000" lnSpcReduction="20000"/>
          </a:bodyPr>
          <a:lstStyle/>
          <a:p>
            <a:pPr marL="514350" indent="-514350"/>
            <a:r>
              <a:rPr lang="en-US" sz="17600" dirty="0" smtClean="0">
                <a:solidFill>
                  <a:srgbClr val="FFFF00"/>
                </a:solidFill>
              </a:rPr>
              <a:t>Hearing	</a:t>
            </a:r>
          </a:p>
          <a:p>
            <a:pPr marL="514350" indent="-514350"/>
            <a:r>
              <a:rPr lang="en-US" sz="17600" dirty="0" smtClean="0">
                <a:solidFill>
                  <a:srgbClr val="FFFF00"/>
                </a:solidFill>
              </a:rPr>
              <a:t>Vision	</a:t>
            </a:r>
          </a:p>
          <a:p>
            <a:pPr marL="514350" indent="-514350"/>
            <a:r>
              <a:rPr lang="en-US" sz="17600" dirty="0" smtClean="0">
                <a:solidFill>
                  <a:srgbClr val="FFFF00"/>
                </a:solidFill>
              </a:rPr>
              <a:t>Touch</a:t>
            </a:r>
          </a:p>
          <a:p>
            <a:pPr marL="514350" indent="-514350"/>
            <a:r>
              <a:rPr lang="en-US" sz="17600" dirty="0" smtClean="0">
                <a:solidFill>
                  <a:srgbClr val="FFFF00"/>
                </a:solidFill>
              </a:rPr>
              <a:t>Oral Motor	</a:t>
            </a:r>
          </a:p>
          <a:p>
            <a:pPr marL="514350" indent="-514350">
              <a:buNone/>
            </a:pPr>
            <a:r>
              <a:rPr lang="en-US" sz="17600" dirty="0" smtClean="0">
                <a:solidFill>
                  <a:srgbClr val="FFFF00"/>
                </a:solidFill>
              </a:rPr>
              <a:t>			</a:t>
            </a:r>
          </a:p>
          <a:p>
            <a:pPr marL="514350" indent="-514350">
              <a:buFontTx/>
              <a:buNone/>
            </a:pPr>
            <a:r>
              <a:rPr lang="en-US" sz="9300" dirty="0" smtClean="0">
                <a:solidFill>
                  <a:srgbClr val="FFFF00"/>
                </a:solidFill>
              </a:rPr>
              <a:t>	</a:t>
            </a:r>
            <a:r>
              <a:rPr lang="en-US" dirty="0" smtClean="0">
                <a:solidFill>
                  <a:srgbClr val="FFFF00"/>
                </a:solidFill>
              </a:rPr>
              <a:t>		</a:t>
            </a:r>
          </a:p>
          <a:p>
            <a:pPr marL="514350" indent="-514350">
              <a:buFontTx/>
              <a:buNone/>
            </a:pPr>
            <a:endParaRPr lang="en-US" dirty="0" smtClean="0">
              <a:solidFill>
                <a:srgbClr val="FFFF00"/>
              </a:solidFill>
            </a:endParaRPr>
          </a:p>
        </p:txBody>
      </p:sp>
      <p:sp>
        <p:nvSpPr>
          <p:cNvPr id="6" name="Content Placeholder 5"/>
          <p:cNvSpPr>
            <a:spLocks noGrp="1"/>
          </p:cNvSpPr>
          <p:nvPr>
            <p:ph sz="half" idx="2"/>
          </p:nvPr>
        </p:nvSpPr>
        <p:spPr>
          <a:xfrm>
            <a:off x="4267200" y="2209800"/>
            <a:ext cx="3248025" cy="2971800"/>
          </a:xfrm>
        </p:spPr>
        <p:txBody>
          <a:bodyPr>
            <a:noAutofit/>
          </a:bodyPr>
          <a:lstStyle/>
          <a:p>
            <a:r>
              <a:rPr lang="en-US" sz="4400" dirty="0" smtClean="0">
                <a:solidFill>
                  <a:srgbClr val="FFFF00"/>
                </a:solidFill>
              </a:rPr>
              <a:t>Respiratory</a:t>
            </a:r>
          </a:p>
          <a:p>
            <a:r>
              <a:rPr lang="en-US" sz="4400" dirty="0" smtClean="0">
                <a:solidFill>
                  <a:srgbClr val="FFFF00"/>
                </a:solidFill>
              </a:rPr>
              <a:t>Intellectual</a:t>
            </a:r>
          </a:p>
          <a:p>
            <a:r>
              <a:rPr lang="en-US" sz="4400" dirty="0" smtClean="0">
                <a:solidFill>
                  <a:srgbClr val="FFFF00"/>
                </a:solidFill>
              </a:rPr>
              <a:t>Gross and Fine Motor</a:t>
            </a:r>
            <a:endParaRPr lang="en-US" sz="4400" dirty="0" smtClean="0"/>
          </a:p>
        </p:txBody>
      </p:sp>
      <p:sp>
        <p:nvSpPr>
          <p:cNvPr id="7" name="Footer Placeholder 6"/>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Barriers and Facilitators*</a:t>
            </a:r>
            <a:endParaRPr lang="en-US" dirty="0"/>
          </a:p>
        </p:txBody>
      </p:sp>
      <p:sp>
        <p:nvSpPr>
          <p:cNvPr id="5" name="Content Placeholder 4"/>
          <p:cNvSpPr>
            <a:spLocks noGrp="1"/>
          </p:cNvSpPr>
          <p:nvPr>
            <p:ph idx="1"/>
          </p:nvPr>
        </p:nvSpPr>
        <p:spPr>
          <a:xfrm>
            <a:off x="457200" y="1981200"/>
            <a:ext cx="8229600" cy="4525963"/>
          </a:xfrm>
        </p:spPr>
        <p:txBody>
          <a:bodyPr>
            <a:normAutofit fontScale="92500" lnSpcReduction="10000"/>
          </a:bodyPr>
          <a:lstStyle/>
          <a:p>
            <a:pPr marL="514350" indent="-514350">
              <a:buFont typeface="+mj-lt"/>
              <a:buAutoNum type="arabicPeriod"/>
            </a:pPr>
            <a:r>
              <a:rPr lang="en-US" sz="3500" dirty="0" smtClean="0">
                <a:solidFill>
                  <a:srgbClr val="FFFF00"/>
                </a:solidFill>
              </a:rPr>
              <a:t>Physical environment</a:t>
            </a:r>
          </a:p>
          <a:p>
            <a:pPr marL="514350" indent="-514350">
              <a:buFont typeface="+mj-lt"/>
              <a:buAutoNum type="arabicPeriod"/>
            </a:pPr>
            <a:r>
              <a:rPr lang="en-US" sz="3500" dirty="0" smtClean="0">
                <a:solidFill>
                  <a:srgbClr val="FFFF00"/>
                </a:solidFill>
              </a:rPr>
              <a:t>Assistive technology</a:t>
            </a:r>
          </a:p>
          <a:p>
            <a:pPr marL="514350" indent="-514350">
              <a:buFont typeface="+mj-lt"/>
              <a:buAutoNum type="arabicPeriod"/>
            </a:pPr>
            <a:r>
              <a:rPr lang="en-US" sz="3500" dirty="0" smtClean="0">
                <a:solidFill>
                  <a:srgbClr val="FFFF00"/>
                </a:solidFill>
              </a:rPr>
              <a:t>People</a:t>
            </a:r>
          </a:p>
          <a:p>
            <a:pPr marL="514350" indent="-514350">
              <a:buFont typeface="+mj-lt"/>
              <a:buAutoNum type="arabicPeriod"/>
            </a:pPr>
            <a:r>
              <a:rPr lang="en-US" sz="3500" dirty="0" smtClean="0">
                <a:solidFill>
                  <a:srgbClr val="FFFF00"/>
                </a:solidFill>
              </a:rPr>
              <a:t>Services and policies</a:t>
            </a:r>
          </a:p>
          <a:p>
            <a:endParaRPr lang="en-US" dirty="0" smtClean="0">
              <a:solidFill>
                <a:srgbClr val="FFFF00"/>
              </a:solidFill>
            </a:endParaRPr>
          </a:p>
          <a:p>
            <a:endParaRPr lang="en-US" dirty="0" smtClean="0">
              <a:solidFill>
                <a:srgbClr val="FFFF00"/>
              </a:solidFill>
            </a:endParaRPr>
          </a:p>
          <a:p>
            <a:pPr>
              <a:buNone/>
            </a:pPr>
            <a:r>
              <a:rPr lang="en-US" sz="3000" i="1" dirty="0" smtClean="0"/>
              <a:t>*This often corresponds to the  special education and related services and supplementary aids and services sections of the IEP.</a:t>
            </a:r>
            <a:endParaRPr lang="en-US" sz="3000" i="1" dirty="0"/>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3306762"/>
          </a:xfrm>
        </p:spPr>
        <p:txBody>
          <a:bodyPr>
            <a:normAutofit/>
          </a:bodyPr>
          <a:lstStyle/>
          <a:p>
            <a:pPr algn="l"/>
            <a:r>
              <a:rPr lang="en-US" dirty="0" smtClean="0"/>
              <a:t>Final output:</a:t>
            </a:r>
            <a:r>
              <a:rPr lang="en-US" dirty="0"/>
              <a:t/>
            </a:r>
            <a:br>
              <a:rPr lang="en-US" dirty="0"/>
            </a:br>
            <a:r>
              <a:rPr lang="en-US" dirty="0" smtClean="0"/>
              <a:t>Profile Report</a:t>
            </a:r>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2330610376"/>
              </p:ext>
            </p:extLst>
          </p:nvPr>
        </p:nvGraphicFramePr>
        <p:xfrm>
          <a:off x="4191000" y="163343"/>
          <a:ext cx="4724400" cy="6684497"/>
        </p:xfrm>
        <a:graphic>
          <a:graphicData uri="http://schemas.openxmlformats.org/presentationml/2006/ole">
            <mc:AlternateContent xmlns:mc="http://schemas.openxmlformats.org/markup-compatibility/2006">
              <mc:Choice xmlns:v="urn:schemas-microsoft-com:vml" Requires="v">
                <p:oleObj spid="_x0000_s35849" name="Acrobat Document" r:id="rId3" imgW="7552440" imgH="10693080" progId="AcroExch.Document.11">
                  <p:embed/>
                </p:oleObj>
              </mc:Choice>
              <mc:Fallback>
                <p:oleObj name="Acrobat Document" r:id="rId3" imgW="7552440" imgH="10693080" progId="AcroExch.Document.11">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3343"/>
                        <a:ext cx="4724400" cy="66844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37650901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304800"/>
            <a:ext cx="8229600" cy="611188"/>
          </a:xfrm>
        </p:spPr>
        <p:txBody>
          <a:bodyPr>
            <a:normAutofit fontScale="90000"/>
          </a:bodyPr>
          <a:lstStyle/>
          <a:p>
            <a:r>
              <a:rPr lang="en-US" sz="3600" i="1" dirty="0" smtClean="0"/>
              <a:t/>
            </a:r>
            <a:br>
              <a:rPr lang="en-US" sz="3600" i="1" dirty="0" smtClean="0"/>
            </a:br>
            <a:r>
              <a:rPr lang="en-US" sz="3600" i="1" dirty="0" smtClean="0"/>
              <a:t/>
            </a:r>
            <a:br>
              <a:rPr lang="en-US" sz="3600" i="1" dirty="0" smtClean="0"/>
            </a:br>
            <a:r>
              <a:rPr lang="en-US" sz="3600" i="1" dirty="0" smtClean="0"/>
              <a:t/>
            </a:r>
            <a:br>
              <a:rPr lang="en-US" sz="3600" i="1" dirty="0" smtClean="0"/>
            </a:br>
            <a:r>
              <a:rPr lang="en-US" sz="3600" i="1" dirty="0" smtClean="0"/>
              <a:t/>
            </a:r>
            <a:br>
              <a:rPr lang="en-US" sz="3600" i="1" dirty="0" smtClean="0"/>
            </a:br>
            <a:r>
              <a:rPr lang="en-US" sz="3600" i="1" dirty="0" smtClean="0"/>
              <a:t/>
            </a:r>
            <a:br>
              <a:rPr lang="en-US" sz="3600" i="1" dirty="0" smtClean="0"/>
            </a:br>
            <a:r>
              <a:rPr lang="en-US" sz="3600" dirty="0"/>
              <a:t>Take a trip with us through the </a:t>
            </a:r>
            <a:r>
              <a:rPr lang="en-US" sz="3600" dirty="0" smtClean="0"/>
              <a:t>CSI-CY</a:t>
            </a:r>
            <a:r>
              <a:rPr lang="en-US" sz="3600" i="1" dirty="0" smtClean="0"/>
              <a:t/>
            </a:r>
            <a:br>
              <a:rPr lang="en-US" sz="3600" i="1" dirty="0" smtClean="0"/>
            </a:br>
            <a:r>
              <a:rPr lang="en-US" sz="3600" i="1" dirty="0" smtClean="0"/>
              <a:t/>
            </a:r>
            <a:br>
              <a:rPr lang="en-US" sz="3600" i="1" dirty="0" smtClean="0"/>
            </a:br>
            <a:r>
              <a:rPr lang="en-US" sz="3600" dirty="0" smtClean="0">
                <a:solidFill>
                  <a:srgbClr val="FFFF00"/>
                </a:solidFill>
              </a:rPr>
              <a:t>Let’s describe Nicole, a 6 year old girl</a:t>
            </a:r>
            <a:br>
              <a:rPr lang="en-US" sz="3600" dirty="0" smtClean="0">
                <a:solidFill>
                  <a:srgbClr val="FFFF00"/>
                </a:solidFill>
              </a:rPr>
            </a:br>
            <a:r>
              <a:rPr lang="en-US" sz="3600" dirty="0" smtClean="0">
                <a:solidFill>
                  <a:srgbClr val="FFFF00"/>
                </a:solidFill>
              </a:rPr>
              <a:t>with </a:t>
            </a:r>
            <a:r>
              <a:rPr lang="en-US" sz="3600" dirty="0" err="1" smtClean="0">
                <a:solidFill>
                  <a:srgbClr val="FFFF00"/>
                </a:solidFill>
              </a:rPr>
              <a:t>Rett</a:t>
            </a:r>
            <a:r>
              <a:rPr lang="en-US" sz="3600" dirty="0" smtClean="0">
                <a:solidFill>
                  <a:srgbClr val="FFFF00"/>
                </a:solidFill>
              </a:rPr>
              <a:t> Syndrome….</a:t>
            </a:r>
          </a:p>
        </p:txBody>
      </p:sp>
      <p:sp>
        <p:nvSpPr>
          <p:cNvPr id="33795" name="AutoShape 2" descr="C:\Documents and Settings\steiner\Local Settings\Temporary Internet Files\Content.IE5\2HG7EL2P\MCj02977610000[1].wmf&#10;&#10;C:\Documents and Settings\steiner\Local Settings\Temporary Internet Files\Content.IE5\2HG7EL2P\MCj02977610000[1].wmf"/>
          <p:cNvSpPr>
            <a:spLocks noChangeAspect="1" noChangeArrowheads="1"/>
          </p:cNvSpPr>
          <p:nvPr/>
        </p:nvSpPr>
        <p:spPr bwMode="auto">
          <a:xfrm>
            <a:off x="155575" y="-876300"/>
            <a:ext cx="1952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4274" name="Picture 2" descr="http://www.graceforrett.com/wp-content/uploads/2012/09/skye_facebook_size%28pp_w920_h613%29.jpg"/>
          <p:cNvPicPr>
            <a:picLocks noChangeAspect="1" noChangeArrowheads="1"/>
          </p:cNvPicPr>
          <p:nvPr/>
        </p:nvPicPr>
        <p:blipFill>
          <a:blip r:embed="rId2" cstate="print"/>
          <a:srcRect/>
          <a:stretch>
            <a:fillRect/>
          </a:stretch>
        </p:blipFill>
        <p:spPr bwMode="auto">
          <a:xfrm>
            <a:off x="1981200" y="3276600"/>
            <a:ext cx="5153025" cy="3429001"/>
          </a:xfrm>
          <a:prstGeom prst="rect">
            <a:avLst/>
          </a:prstGeom>
          <a:noFill/>
        </p:spPr>
      </p:pic>
      <p:sp>
        <p:nvSpPr>
          <p:cNvPr id="5" name="Footer Placeholder 4"/>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1360697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838200"/>
            <a:ext cx="8229600" cy="1143000"/>
          </a:xfrm>
        </p:spPr>
        <p:txBody>
          <a:bodyPr>
            <a:normAutofit fontScale="90000"/>
          </a:bodyPr>
          <a:lstStyle/>
          <a:p>
            <a:pPr algn="l"/>
            <a:r>
              <a:rPr lang="en-US" sz="4000" b="1" dirty="0" smtClean="0"/>
              <a:t>Meet: </a:t>
            </a:r>
            <a:r>
              <a:rPr lang="en-US" sz="4000" dirty="0" smtClean="0"/>
              <a:t>Nicole</a:t>
            </a:r>
            <a:br>
              <a:rPr lang="en-US" sz="4000" dirty="0" smtClean="0"/>
            </a:br>
            <a:r>
              <a:rPr lang="en-US" sz="4000" b="1" dirty="0" smtClean="0"/>
              <a:t>Age: </a:t>
            </a:r>
            <a:r>
              <a:rPr lang="en-US" sz="4000" dirty="0" smtClean="0"/>
              <a:t>6 years</a:t>
            </a:r>
            <a:br>
              <a:rPr lang="en-US" sz="4000" dirty="0" smtClean="0"/>
            </a:br>
            <a:r>
              <a:rPr lang="en-US" sz="4000" b="1" dirty="0" smtClean="0"/>
              <a:t>Medical Diagnosis:  </a:t>
            </a:r>
            <a:r>
              <a:rPr lang="en-US" sz="4000" dirty="0" err="1" smtClean="0"/>
              <a:t>Rett</a:t>
            </a:r>
            <a:r>
              <a:rPr lang="en-US" sz="4000" dirty="0" smtClean="0"/>
              <a:t> Syndrome</a:t>
            </a:r>
            <a:r>
              <a:rPr lang="en-US" dirty="0" smtClean="0"/>
              <a:t/>
            </a:r>
            <a:br>
              <a:rPr lang="en-US" dirty="0" smtClean="0"/>
            </a:br>
            <a:endParaRPr lang="en-US" dirty="0"/>
          </a:p>
        </p:txBody>
      </p:sp>
      <p:sp>
        <p:nvSpPr>
          <p:cNvPr id="7" name="Content Placeholder 6"/>
          <p:cNvSpPr>
            <a:spLocks noGrp="1"/>
          </p:cNvSpPr>
          <p:nvPr>
            <p:ph idx="1"/>
          </p:nvPr>
        </p:nvSpPr>
        <p:spPr>
          <a:xfrm>
            <a:off x="228600" y="2057400"/>
            <a:ext cx="8686800" cy="4525963"/>
          </a:xfrm>
        </p:spPr>
        <p:txBody>
          <a:bodyPr>
            <a:normAutofit fontScale="70000" lnSpcReduction="20000"/>
          </a:bodyPr>
          <a:lstStyle/>
          <a:p>
            <a:pPr>
              <a:buNone/>
            </a:pPr>
            <a:endParaRPr lang="en-US" dirty="0" smtClean="0"/>
          </a:p>
          <a:p>
            <a:pPr>
              <a:buNone/>
            </a:pPr>
            <a:r>
              <a:rPr lang="en-US" b="1" dirty="0" smtClean="0">
                <a:solidFill>
                  <a:srgbClr val="FFFF00"/>
                </a:solidFill>
              </a:rPr>
              <a:t>CURRENT COMMUNICATION IMPAIRMENT </a:t>
            </a:r>
            <a:endParaRPr lang="en-US" dirty="0" smtClean="0">
              <a:solidFill>
                <a:srgbClr val="FFFF00"/>
              </a:solidFill>
            </a:endParaRPr>
          </a:p>
          <a:p>
            <a:r>
              <a:rPr lang="en-US" dirty="0" smtClean="0"/>
              <a:t>Profound expressive and receptive communication impairment</a:t>
            </a:r>
          </a:p>
          <a:p>
            <a:pPr>
              <a:buNone/>
            </a:pPr>
            <a:endParaRPr lang="en-US" dirty="0" smtClean="0"/>
          </a:p>
          <a:p>
            <a:pPr>
              <a:buNone/>
            </a:pPr>
            <a:r>
              <a:rPr lang="en-US" b="1" dirty="0" smtClean="0">
                <a:solidFill>
                  <a:srgbClr val="FFFF00"/>
                </a:solidFill>
              </a:rPr>
              <a:t>BACKGROUND INFORMATION</a:t>
            </a:r>
            <a:endParaRPr lang="en-US" dirty="0" smtClean="0">
              <a:solidFill>
                <a:srgbClr val="FFFF00"/>
              </a:solidFill>
            </a:endParaRPr>
          </a:p>
          <a:p>
            <a:r>
              <a:rPr lang="en-US" b="1" dirty="0" smtClean="0">
                <a:solidFill>
                  <a:srgbClr val="FFFF00"/>
                </a:solidFill>
              </a:rPr>
              <a:t>Personal/Social:</a:t>
            </a:r>
            <a:r>
              <a:rPr lang="en-US" dirty="0" smtClean="0"/>
              <a:t> Nicole was born prematurely and was diagnosed with </a:t>
            </a:r>
            <a:r>
              <a:rPr lang="en-US" dirty="0" err="1" smtClean="0"/>
              <a:t>Rett</a:t>
            </a:r>
            <a:r>
              <a:rPr lang="en-US" dirty="0" smtClean="0"/>
              <a:t> Syndrome at the age of two years.  Due to this </a:t>
            </a:r>
            <a:r>
              <a:rPr lang="en-US" dirty="0" err="1" smtClean="0"/>
              <a:t>neurodevelopmental</a:t>
            </a:r>
            <a:r>
              <a:rPr lang="en-US" dirty="0" smtClean="0"/>
              <a:t> condition, she has orthopedic impairments, constant hand wringing, inability to speak, and digestive issues.  She has received speech therapy for three years and recently received a Tango speech generating device, which she brings to school.   She is non-ambulatory and non-verbal, but definitely can get her needs met by vocalizing with laughter, protests, crying, smiles, and eye contact.  She presents as a happy child who loves attention.  She enjoys human contact and only complains when she is in discomfort.</a:t>
            </a:r>
          </a:p>
          <a:p>
            <a:endParaRPr lang="en-US" dirty="0"/>
          </a:p>
        </p:txBody>
      </p:sp>
      <p:sp>
        <p:nvSpPr>
          <p:cNvPr id="4" name="Footer Placeholder 3"/>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1558014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complete the CSI-CY together</a:t>
            </a:r>
            <a:endParaRPr lang="en-US" dirty="0"/>
          </a:p>
        </p:txBody>
      </p:sp>
      <p:sp>
        <p:nvSpPr>
          <p:cNvPr id="4" name="Content Placeholder 3"/>
          <p:cNvSpPr>
            <a:spLocks noGrp="1"/>
          </p:cNvSpPr>
          <p:nvPr>
            <p:ph idx="1"/>
          </p:nvPr>
        </p:nvSpPr>
        <p:spPr/>
        <p:txBody>
          <a:bodyPr>
            <a:normAutofit/>
          </a:bodyPr>
          <a:lstStyle/>
          <a:p>
            <a:pPr algn="ctr">
              <a:buNone/>
            </a:pPr>
            <a:r>
              <a:rPr lang="en-US" sz="6600" dirty="0" smtClean="0">
                <a:hlinkClick r:id="rId2"/>
              </a:rPr>
              <a:t>www.icfcy.org</a:t>
            </a:r>
            <a:r>
              <a:rPr lang="en-US" sz="6600" dirty="0" smtClean="0"/>
              <a:t> </a:t>
            </a:r>
            <a:r>
              <a:rPr lang="en-US" dirty="0" smtClean="0"/>
              <a:t> </a:t>
            </a:r>
            <a:endParaRPr lang="en-US" dirty="0"/>
          </a:p>
        </p:txBody>
      </p:sp>
      <p:sp>
        <p:nvSpPr>
          <p:cNvPr id="3" name="Footer Placeholder 2"/>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2334260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8229600" cy="1143000"/>
          </a:xfrm>
        </p:spPr>
        <p:txBody>
          <a:bodyPr>
            <a:normAutofit/>
          </a:bodyPr>
          <a:lstStyle/>
          <a:p>
            <a:r>
              <a:rPr lang="en-US" sz="6000" dirty="0" smtClean="0"/>
              <a:t>Research Studies</a:t>
            </a:r>
            <a:endParaRPr lang="en-US" sz="6000" dirty="0"/>
          </a:p>
        </p:txBody>
      </p:sp>
      <p:sp>
        <p:nvSpPr>
          <p:cNvPr id="5" name="Footer Placeholder 4"/>
          <p:cNvSpPr>
            <a:spLocks noGrp="1"/>
          </p:cNvSpPr>
          <p:nvPr>
            <p:ph type="ftr" sz="quarter" idx="11"/>
          </p:nvPr>
        </p:nvSpPr>
        <p:spPr/>
        <p:txBody>
          <a:bodyPr/>
          <a:lstStyle/>
          <a:p>
            <a:r>
              <a:rPr lang="en-US" smtClean="0"/>
              <a:t>LEND 2014</a:t>
            </a:r>
            <a:endParaRPr lang="en-US"/>
          </a:p>
        </p:txBody>
      </p:sp>
      <p:pic>
        <p:nvPicPr>
          <p:cNvPr id="50178" name="Picture 2" descr="http://www.sjsu.edu/gradstudies/pics/human_subjects.jpg"/>
          <p:cNvPicPr>
            <a:picLocks noChangeAspect="1" noChangeArrowheads="1"/>
          </p:cNvPicPr>
          <p:nvPr/>
        </p:nvPicPr>
        <p:blipFill>
          <a:blip r:embed="rId2" cstate="print"/>
          <a:srcRect/>
          <a:stretch>
            <a:fillRect/>
          </a:stretch>
        </p:blipFill>
        <p:spPr bwMode="auto">
          <a:xfrm>
            <a:off x="3505200" y="3048000"/>
            <a:ext cx="2695575" cy="2390775"/>
          </a:xfrm>
          <a:prstGeom prst="rect">
            <a:avLst/>
          </a:prstGeom>
          <a:noFill/>
        </p:spPr>
      </p:pic>
    </p:spTree>
    <p:extLst>
      <p:ext uri="{BB962C8B-B14F-4D97-AF65-F5344CB8AC3E}">
        <p14:creationId xmlns:p14="http://schemas.microsoft.com/office/powerpoint/2010/main" val="2527140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b="1" dirty="0" smtClean="0"/>
              <a:t>What is the relationship between items prioritized on </a:t>
            </a:r>
            <a:r>
              <a:rPr lang="en-US" b="1" i="1" dirty="0" smtClean="0"/>
              <a:t>CSI-CY </a:t>
            </a:r>
            <a:r>
              <a:rPr lang="en-US" b="1" dirty="0" smtClean="0"/>
              <a:t>and goals on pre-existing IEPs?</a:t>
            </a:r>
            <a:endParaRPr lang="en-US" dirty="0"/>
          </a:p>
        </p:txBody>
      </p:sp>
      <p:sp>
        <p:nvSpPr>
          <p:cNvPr id="3" name="Content Placeholder 2"/>
          <p:cNvSpPr>
            <a:spLocks noGrp="1"/>
          </p:cNvSpPr>
          <p:nvPr>
            <p:ph idx="1"/>
          </p:nvPr>
        </p:nvSpPr>
        <p:spPr>
          <a:xfrm>
            <a:off x="457200" y="2819400"/>
            <a:ext cx="8229600" cy="4525963"/>
          </a:xfrm>
        </p:spPr>
        <p:txBody>
          <a:bodyPr/>
          <a:lstStyle/>
          <a:p>
            <a:r>
              <a:rPr lang="en-US" dirty="0" smtClean="0">
                <a:solidFill>
                  <a:srgbClr val="FFFF00"/>
                </a:solidFill>
              </a:rPr>
              <a:t>Do IEPs include goals that relate to items in the CSI-CY subsections?</a:t>
            </a:r>
          </a:p>
          <a:p>
            <a:pPr>
              <a:buNone/>
            </a:pPr>
            <a:endParaRPr lang="en-US" dirty="0" smtClean="0">
              <a:solidFill>
                <a:srgbClr val="FFFF00"/>
              </a:solidFill>
            </a:endParaRPr>
          </a:p>
          <a:p>
            <a:r>
              <a:rPr lang="en-US" dirty="0" smtClean="0">
                <a:solidFill>
                  <a:srgbClr val="FFFF00"/>
                </a:solidFill>
              </a:rPr>
              <a:t>Do the items prioritized in the CSI-CY also appear as IEP goals for the student?</a:t>
            </a:r>
          </a:p>
          <a:p>
            <a:endParaRPr lang="en-US" dirty="0"/>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Who participated?</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FFFF00"/>
                </a:solidFill>
              </a:rPr>
              <a:t>N =</a:t>
            </a:r>
            <a:r>
              <a:rPr lang="en-US" dirty="0" smtClean="0">
                <a:solidFill>
                  <a:srgbClr val="FFFF00"/>
                </a:solidFill>
              </a:rPr>
              <a:t>  35 SLPs and Special Educators (40% SE; 54% SLP; 6% other)</a:t>
            </a:r>
          </a:p>
          <a:p>
            <a:r>
              <a:rPr lang="en-US" dirty="0" smtClean="0">
                <a:solidFill>
                  <a:srgbClr val="FFFF00"/>
                </a:solidFill>
              </a:rPr>
              <a:t>From 15 states</a:t>
            </a:r>
          </a:p>
          <a:p>
            <a:r>
              <a:rPr lang="en-US" b="1" dirty="0" smtClean="0">
                <a:solidFill>
                  <a:srgbClr val="FFFF00"/>
                </a:solidFill>
              </a:rPr>
              <a:t>Work settings: </a:t>
            </a:r>
            <a:r>
              <a:rPr lang="en-US" dirty="0" smtClean="0">
                <a:solidFill>
                  <a:srgbClr val="FFFF00"/>
                </a:solidFill>
              </a:rPr>
              <a:t>Elementary (34%), Middle School (29%), Secondary (37%)</a:t>
            </a:r>
          </a:p>
          <a:p>
            <a:r>
              <a:rPr lang="en-US" b="1" dirty="0" smtClean="0">
                <a:solidFill>
                  <a:srgbClr val="FFFF00"/>
                </a:solidFill>
              </a:rPr>
              <a:t>Knowledge of AAC: </a:t>
            </a:r>
            <a:r>
              <a:rPr lang="en-US" dirty="0" smtClean="0">
                <a:solidFill>
                  <a:srgbClr val="FFFF00"/>
                </a:solidFill>
              </a:rPr>
              <a:t>Expert/Great deal (33%), Moderate (58%), Little (7%)</a:t>
            </a:r>
          </a:p>
          <a:p>
            <a:r>
              <a:rPr lang="en-US" b="1" dirty="0" smtClean="0">
                <a:solidFill>
                  <a:srgbClr val="FFFF00"/>
                </a:solidFill>
              </a:rPr>
              <a:t>Disability of targeted students: </a:t>
            </a:r>
            <a:r>
              <a:rPr lang="en-US" dirty="0" smtClean="0">
                <a:solidFill>
                  <a:srgbClr val="FFFF00"/>
                </a:solidFill>
              </a:rPr>
              <a:t>autism (31%), CP (20%), intellectual disability (17%), other (31%)</a:t>
            </a:r>
            <a:endParaRPr lang="en-US" dirty="0">
              <a:solidFill>
                <a:srgbClr val="FFFF00"/>
              </a:solidFill>
            </a:endParaRPr>
          </a:p>
          <a:p>
            <a:pPr lvl="1">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a:bodyPr>
          <a:lstStyle/>
          <a:p>
            <a:pPr algn="ctr">
              <a:buNone/>
            </a:pPr>
            <a:r>
              <a:rPr lang="en-US" sz="6600" b="1" dirty="0" smtClean="0">
                <a:solidFill>
                  <a:srgbClr val="FFFF00"/>
                </a:solidFill>
              </a:rPr>
              <a:t>What does </a:t>
            </a:r>
          </a:p>
          <a:p>
            <a:pPr algn="ctr">
              <a:buNone/>
            </a:pPr>
            <a:r>
              <a:rPr lang="en-US" sz="6600" b="1" dirty="0" smtClean="0">
                <a:solidFill>
                  <a:srgbClr val="FFFF00"/>
                </a:solidFill>
              </a:rPr>
              <a:t>ICD-9: 758.0 </a:t>
            </a:r>
          </a:p>
          <a:p>
            <a:pPr algn="ctr">
              <a:buNone/>
            </a:pPr>
            <a:r>
              <a:rPr lang="en-US" sz="6600" b="1" dirty="0" smtClean="0">
                <a:solidFill>
                  <a:srgbClr val="FFFF00"/>
                </a:solidFill>
              </a:rPr>
              <a:t>mean?</a:t>
            </a:r>
            <a:endParaRPr lang="en-US" sz="6600" b="1" dirty="0">
              <a:solidFill>
                <a:srgbClr val="FFFF00"/>
              </a:solidFill>
            </a:endParaRP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IEP data</a:t>
            </a:r>
            <a:endParaRPr lang="en-US" b="1" dirty="0"/>
          </a:p>
        </p:txBody>
      </p:sp>
      <p:sp>
        <p:nvSpPr>
          <p:cNvPr id="3" name="Content Placeholder 2"/>
          <p:cNvSpPr>
            <a:spLocks noGrp="1"/>
          </p:cNvSpPr>
          <p:nvPr>
            <p:ph idx="1"/>
          </p:nvPr>
        </p:nvSpPr>
        <p:spPr>
          <a:xfrm>
            <a:off x="228600" y="1600200"/>
            <a:ext cx="8458200" cy="4525963"/>
          </a:xfrm>
        </p:spPr>
        <p:txBody>
          <a:bodyPr/>
          <a:lstStyle/>
          <a:p>
            <a:r>
              <a:rPr lang="en-US" dirty="0" smtClean="0">
                <a:solidFill>
                  <a:srgbClr val="FFFF00"/>
                </a:solidFill>
              </a:rPr>
              <a:t>Great variety in the 35 IEPs</a:t>
            </a:r>
            <a:endParaRPr lang="en-US" dirty="0">
              <a:solidFill>
                <a:srgbClr val="FFFF00"/>
              </a:solidFill>
            </a:endParaRPr>
          </a:p>
          <a:p>
            <a:r>
              <a:rPr lang="en-US" dirty="0" smtClean="0">
                <a:solidFill>
                  <a:srgbClr val="FFFF00"/>
                </a:solidFill>
              </a:rPr>
              <a:t>#Goals &amp; objectives per IEP: </a:t>
            </a:r>
          </a:p>
          <a:p>
            <a:pPr lvl="1"/>
            <a:r>
              <a:rPr lang="en-US" dirty="0" smtClean="0">
                <a:solidFill>
                  <a:srgbClr val="FFFF00"/>
                </a:solidFill>
              </a:rPr>
              <a:t>Mean = 9.2; range= 1-20 </a:t>
            </a:r>
          </a:p>
          <a:p>
            <a:r>
              <a:rPr lang="en-US" dirty="0" smtClean="0">
                <a:solidFill>
                  <a:srgbClr val="FFFF00"/>
                </a:solidFill>
              </a:rPr>
              <a:t>#Accommodations/Services per IEP: </a:t>
            </a:r>
          </a:p>
          <a:p>
            <a:pPr lvl="1"/>
            <a:r>
              <a:rPr lang="en-US" dirty="0" smtClean="0">
                <a:solidFill>
                  <a:srgbClr val="FFFF00"/>
                </a:solidFill>
              </a:rPr>
              <a:t>M= 3.7; range= 1-11</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What’s missing from the current IEPs?</a:t>
            </a:r>
            <a:endParaRPr lang="en-US" b="1" dirty="0"/>
          </a:p>
        </p:txBody>
      </p:sp>
      <p:sp>
        <p:nvSpPr>
          <p:cNvPr id="3" name="Content Placeholder 2"/>
          <p:cNvSpPr>
            <a:spLocks noGrp="1"/>
          </p:cNvSpPr>
          <p:nvPr>
            <p:ph idx="1"/>
          </p:nvPr>
        </p:nvSpPr>
        <p:spPr/>
        <p:txBody>
          <a:bodyPr>
            <a:normAutofit/>
          </a:bodyPr>
          <a:lstStyle/>
          <a:p>
            <a:r>
              <a:rPr lang="en-US" dirty="0" smtClean="0">
                <a:solidFill>
                  <a:srgbClr val="FFFF00"/>
                </a:solidFill>
              </a:rPr>
              <a:t>These CSI-CY subsections were prioritized BUT had no or few IEP goals:</a:t>
            </a:r>
          </a:p>
          <a:p>
            <a:pPr>
              <a:buNone/>
            </a:pPr>
            <a:endParaRPr lang="en-US" sz="800" dirty="0" smtClean="0">
              <a:solidFill>
                <a:srgbClr val="FFFF00"/>
              </a:solidFill>
            </a:endParaRPr>
          </a:p>
          <a:p>
            <a:pPr lvl="1"/>
            <a:r>
              <a:rPr lang="en-US" dirty="0" smtClean="0">
                <a:solidFill>
                  <a:srgbClr val="FFFF00"/>
                </a:solidFill>
              </a:rPr>
              <a:t>Rules for social interaction</a:t>
            </a:r>
          </a:p>
          <a:p>
            <a:pPr lvl="1"/>
            <a:r>
              <a:rPr lang="en-US" dirty="0" smtClean="0">
                <a:solidFill>
                  <a:srgbClr val="FFFF00"/>
                </a:solidFill>
              </a:rPr>
              <a:t>AAC- Motor</a:t>
            </a:r>
          </a:p>
          <a:p>
            <a:pPr lvl="1"/>
            <a:r>
              <a:rPr lang="en-US" dirty="0" smtClean="0">
                <a:solidFill>
                  <a:srgbClr val="FFFF00"/>
                </a:solidFill>
              </a:rPr>
              <a:t>Body functions*</a:t>
            </a:r>
          </a:p>
          <a:p>
            <a:pPr lvl="1"/>
            <a:r>
              <a:rPr lang="en-US" dirty="0" smtClean="0">
                <a:solidFill>
                  <a:srgbClr val="FFFF00"/>
                </a:solidFill>
              </a:rPr>
              <a:t>Environment: People</a:t>
            </a:r>
          </a:p>
          <a:p>
            <a:pPr lvl="1"/>
            <a:r>
              <a:rPr lang="en-US" dirty="0" smtClean="0">
                <a:solidFill>
                  <a:srgbClr val="FFFF00"/>
                </a:solidFill>
              </a:rPr>
              <a:t>Environment: Services and policies*</a:t>
            </a:r>
          </a:p>
          <a:p>
            <a:pPr lvl="2">
              <a:buNone/>
            </a:pPr>
            <a:endParaRPr lang="en-US" sz="2000" i="1" dirty="0" smtClean="0"/>
          </a:p>
          <a:p>
            <a:pPr lvl="2">
              <a:buNone/>
            </a:pPr>
            <a:r>
              <a:rPr lang="en-US" sz="2000" i="1" dirty="0" smtClean="0"/>
              <a:t>* May be difficult to address in IEPs.  </a:t>
            </a: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overlaps are there in IEP goals and CSI-CY priorities?</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8052322"/>
              </p:ext>
            </p:extLst>
          </p:nvPr>
        </p:nvGraphicFramePr>
        <p:xfrm>
          <a:off x="914400" y="2057400"/>
          <a:ext cx="7162800" cy="3881120"/>
        </p:xfrm>
        <a:graphic>
          <a:graphicData uri="http://schemas.openxmlformats.org/drawingml/2006/table">
            <a:tbl>
              <a:tblPr firstRow="1" bandRow="1">
                <a:tableStyleId>{5C22544A-7EE6-4342-B048-85BDC9FD1C3A}</a:tableStyleId>
              </a:tblPr>
              <a:tblGrid>
                <a:gridCol w="4114800"/>
                <a:gridCol w="3048000"/>
              </a:tblGrid>
              <a:tr h="370840">
                <a:tc>
                  <a:txBody>
                    <a:bodyPr/>
                    <a:lstStyle/>
                    <a:p>
                      <a:pPr algn="ctr"/>
                      <a:endParaRPr lang="en-US" dirty="0" smtClean="0">
                        <a:solidFill>
                          <a:schemeClr val="bg1"/>
                        </a:solidFill>
                      </a:endParaRPr>
                    </a:p>
                    <a:p>
                      <a:pPr algn="ctr"/>
                      <a:r>
                        <a:rPr lang="en-US" dirty="0" smtClean="0">
                          <a:solidFill>
                            <a:schemeClr val="bg1"/>
                          </a:solidFill>
                        </a:rPr>
                        <a:t>CSI-Subsection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bg1"/>
                          </a:solidFill>
                        </a:rPr>
                        <a:t>% participants who prioritized subsection and included IEP goals</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School Activities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Interpersonal</a:t>
                      </a:r>
                      <a:r>
                        <a:rPr lang="en-US" baseline="0" dirty="0" smtClean="0"/>
                        <a:t> Relationships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Receptive</a:t>
                      </a:r>
                      <a:r>
                        <a:rPr lang="en-US" baseline="0" dirty="0" smtClean="0"/>
                        <a:t> Language &amp; Literacy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Expressive Language &amp; Literacy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Functions of Language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AAC-Receptive Language &amp; Literacy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AAC-Expressive Language &amp; Literacy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Environment/AT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Interpretation</a:t>
            </a:r>
            <a:endParaRPr lang="en-US" b="1" dirty="0"/>
          </a:p>
        </p:txBody>
      </p:sp>
      <p:sp>
        <p:nvSpPr>
          <p:cNvPr id="3" name="Content Placeholder 2"/>
          <p:cNvSpPr>
            <a:spLocks noGrp="1"/>
          </p:cNvSpPr>
          <p:nvPr>
            <p:ph idx="1"/>
          </p:nvPr>
        </p:nvSpPr>
        <p:spPr/>
        <p:txBody>
          <a:bodyPr/>
          <a:lstStyle/>
          <a:p>
            <a:r>
              <a:rPr lang="en-US" dirty="0" smtClean="0">
                <a:solidFill>
                  <a:srgbClr val="FFFF00"/>
                </a:solidFill>
              </a:rPr>
              <a:t>Some prioritized CSI-CY items do appear as goals in many IEPs.</a:t>
            </a:r>
          </a:p>
          <a:p>
            <a:r>
              <a:rPr lang="en-US" dirty="0" smtClean="0">
                <a:solidFill>
                  <a:srgbClr val="FFFF00"/>
                </a:solidFill>
              </a:rPr>
              <a:t>There are ICF constructs that do not appear in IEP goals.</a:t>
            </a:r>
          </a:p>
          <a:p>
            <a:r>
              <a:rPr lang="en-US" dirty="0" smtClean="0">
                <a:solidFill>
                  <a:srgbClr val="FFFF00"/>
                </a:solidFill>
              </a:rPr>
              <a:t>There is great variability in goal development for children who rely on AAC.</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838200"/>
            <a:ext cx="8610600" cy="1143000"/>
          </a:xfrm>
        </p:spPr>
        <p:txBody>
          <a:bodyPr>
            <a:noAutofit/>
          </a:bodyPr>
          <a:lstStyle/>
          <a:p>
            <a:r>
              <a:rPr lang="en-US" sz="4000" b="1" dirty="0" smtClean="0"/>
              <a:t>Does the </a:t>
            </a:r>
            <a:r>
              <a:rPr lang="en-US" sz="4000" b="1" i="1" dirty="0" smtClean="0"/>
              <a:t>CSI-CY </a:t>
            </a:r>
            <a:r>
              <a:rPr lang="en-US" sz="4000" b="1" dirty="0" smtClean="0"/>
              <a:t>Influence</a:t>
            </a:r>
            <a:r>
              <a:rPr lang="en-US" sz="4000" b="1" i="1" dirty="0" smtClean="0"/>
              <a:t> </a:t>
            </a:r>
            <a:r>
              <a:rPr lang="en-US" sz="4000" b="1" dirty="0" smtClean="0"/>
              <a:t>Development of </a:t>
            </a:r>
            <a:r>
              <a:rPr lang="en-US" sz="4000" b="1" i="1" dirty="0" smtClean="0">
                <a:solidFill>
                  <a:srgbClr val="92D050"/>
                </a:solidFill>
              </a:rPr>
              <a:t>Subsequent</a:t>
            </a:r>
            <a:r>
              <a:rPr lang="en-US" sz="4000" b="1" dirty="0" smtClean="0"/>
              <a:t> IEP goals?</a:t>
            </a:r>
          </a:p>
        </p:txBody>
      </p:sp>
      <p:sp>
        <p:nvSpPr>
          <p:cNvPr id="27651" name="Content Placeholder 2"/>
          <p:cNvSpPr>
            <a:spLocks noGrp="1"/>
          </p:cNvSpPr>
          <p:nvPr>
            <p:ph idx="1"/>
          </p:nvPr>
        </p:nvSpPr>
        <p:spPr>
          <a:xfrm>
            <a:off x="457200" y="2362200"/>
            <a:ext cx="8229600" cy="3840163"/>
          </a:xfrm>
        </p:spPr>
        <p:txBody>
          <a:bodyPr>
            <a:normAutofit lnSpcReduction="10000"/>
          </a:bodyPr>
          <a:lstStyle/>
          <a:p>
            <a:r>
              <a:rPr lang="en-US" sz="3600" dirty="0">
                <a:solidFill>
                  <a:srgbClr val="FFFF00"/>
                </a:solidFill>
              </a:rPr>
              <a:t>Does use of the </a:t>
            </a:r>
            <a:r>
              <a:rPr lang="en-US" sz="3600" dirty="0" smtClean="0">
                <a:solidFill>
                  <a:srgbClr val="FFFF00"/>
                </a:solidFill>
              </a:rPr>
              <a:t>CSI-CY affect goal development? </a:t>
            </a:r>
          </a:p>
          <a:p>
            <a:r>
              <a:rPr lang="en-US" sz="3600" dirty="0" smtClean="0">
                <a:solidFill>
                  <a:srgbClr val="FFFF00"/>
                </a:solidFill>
              </a:rPr>
              <a:t>Will we see a difference in goals if SE/SLPs complete the CSI-CY before an IEP meeting? </a:t>
            </a:r>
          </a:p>
          <a:p>
            <a:r>
              <a:rPr lang="en-US" sz="3600" dirty="0">
                <a:solidFill>
                  <a:srgbClr val="FFFF00"/>
                </a:solidFill>
              </a:rPr>
              <a:t>Do SLPs and SEs report that </a:t>
            </a:r>
            <a:r>
              <a:rPr lang="en-US" sz="3600" dirty="0" smtClean="0">
                <a:solidFill>
                  <a:srgbClr val="FFFF00"/>
                </a:solidFill>
              </a:rPr>
              <a:t>using the CSI-CY helps </a:t>
            </a:r>
            <a:r>
              <a:rPr lang="en-US" sz="3600" dirty="0">
                <a:solidFill>
                  <a:srgbClr val="FFFF00"/>
                </a:solidFill>
              </a:rPr>
              <a:t>with goal development?</a:t>
            </a:r>
          </a:p>
          <a:p>
            <a:endParaRPr lang="en-US" sz="3600" dirty="0" smtClean="0"/>
          </a:p>
          <a:p>
            <a:endParaRPr lang="en-US" sz="3600" dirty="0" smtClean="0">
              <a:solidFill>
                <a:srgbClr val="FFFF00"/>
              </a:solidFill>
            </a:endParaRP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1143000"/>
          </a:xfrm>
        </p:spPr>
        <p:txBody>
          <a:bodyPr>
            <a:noAutofit/>
          </a:bodyPr>
          <a:lstStyle/>
          <a:p>
            <a:r>
              <a:rPr lang="en-US" sz="4000" b="1" dirty="0" smtClean="0"/>
              <a:t>Methods</a:t>
            </a:r>
          </a:p>
        </p:txBody>
      </p:sp>
      <p:sp>
        <p:nvSpPr>
          <p:cNvPr id="27651" name="Content Placeholder 2"/>
          <p:cNvSpPr>
            <a:spLocks noGrp="1"/>
          </p:cNvSpPr>
          <p:nvPr>
            <p:ph idx="1"/>
          </p:nvPr>
        </p:nvSpPr>
        <p:spPr>
          <a:xfrm>
            <a:off x="304800" y="1752600"/>
            <a:ext cx="8458200" cy="4267200"/>
          </a:xfrm>
          <a:ln>
            <a:noFill/>
          </a:ln>
        </p:spPr>
        <p:txBody>
          <a:bodyPr>
            <a:normAutofit fontScale="92500" lnSpcReduction="20000"/>
          </a:bodyPr>
          <a:lstStyle/>
          <a:p>
            <a:r>
              <a:rPr lang="en-US" sz="3600" dirty="0" smtClean="0">
                <a:solidFill>
                  <a:srgbClr val="FFFF00"/>
                </a:solidFill>
              </a:rPr>
              <a:t>61 SLPs and Special Educators (69% SE; 30% SLP)</a:t>
            </a:r>
          </a:p>
          <a:p>
            <a:r>
              <a:rPr lang="en-US" sz="3600" i="1" dirty="0" smtClean="0">
                <a:solidFill>
                  <a:srgbClr val="FFFF00"/>
                </a:solidFill>
              </a:rPr>
              <a:t>Experimental group (N=36): </a:t>
            </a:r>
            <a:r>
              <a:rPr lang="en-US" sz="3600" dirty="0">
                <a:solidFill>
                  <a:srgbClr val="FFFF00"/>
                </a:solidFill>
              </a:rPr>
              <a:t>C</a:t>
            </a:r>
            <a:r>
              <a:rPr lang="en-US" sz="3600" dirty="0" smtClean="0">
                <a:solidFill>
                  <a:srgbClr val="FFFF00"/>
                </a:solidFill>
              </a:rPr>
              <a:t>omplete the CSI-CY </a:t>
            </a:r>
            <a:r>
              <a:rPr lang="en-US" sz="3600" b="1" dirty="0" smtClean="0">
                <a:solidFill>
                  <a:srgbClr val="FFFF00"/>
                </a:solidFill>
              </a:rPr>
              <a:t>before </a:t>
            </a:r>
            <a:r>
              <a:rPr lang="en-US" sz="3600" dirty="0" smtClean="0">
                <a:solidFill>
                  <a:srgbClr val="FFFF00"/>
                </a:solidFill>
              </a:rPr>
              <a:t>attending an IEP meeting</a:t>
            </a:r>
          </a:p>
          <a:p>
            <a:r>
              <a:rPr lang="en-US" sz="3600" i="1" dirty="0" smtClean="0">
                <a:solidFill>
                  <a:srgbClr val="FFFF00"/>
                </a:solidFill>
              </a:rPr>
              <a:t>Control group (N=25): </a:t>
            </a:r>
            <a:r>
              <a:rPr lang="en-US" sz="3600" dirty="0" smtClean="0">
                <a:solidFill>
                  <a:srgbClr val="FFFF00"/>
                </a:solidFill>
              </a:rPr>
              <a:t>‘Business as usual.’</a:t>
            </a:r>
          </a:p>
          <a:p>
            <a:r>
              <a:rPr lang="en-US" sz="3600" i="1" dirty="0" smtClean="0">
                <a:solidFill>
                  <a:srgbClr val="FFFF00"/>
                </a:solidFill>
              </a:rPr>
              <a:t>All participants :</a:t>
            </a:r>
            <a:r>
              <a:rPr lang="en-US" sz="3600" dirty="0" smtClean="0">
                <a:solidFill>
                  <a:srgbClr val="FFFF00"/>
                </a:solidFill>
              </a:rPr>
              <a:t> Send the completed new IEP after meeting.</a:t>
            </a:r>
          </a:p>
          <a:p>
            <a:r>
              <a:rPr lang="en-US" sz="3600" dirty="0" smtClean="0">
                <a:solidFill>
                  <a:srgbClr val="FFFF00"/>
                </a:solidFill>
              </a:rPr>
              <a:t>Outcome: Ratings of IEP goals developed </a:t>
            </a:r>
            <a:r>
              <a:rPr lang="en-US" sz="3600" b="1" dirty="0" smtClean="0">
                <a:solidFill>
                  <a:srgbClr val="FFFF00"/>
                </a:solidFill>
              </a:rPr>
              <a:t>with</a:t>
            </a:r>
            <a:r>
              <a:rPr lang="en-US" sz="3600" dirty="0" smtClean="0">
                <a:solidFill>
                  <a:srgbClr val="FFFF00"/>
                </a:solidFill>
              </a:rPr>
              <a:t> </a:t>
            </a:r>
            <a:r>
              <a:rPr lang="en-US" sz="3600" dirty="0" err="1" smtClean="0">
                <a:solidFill>
                  <a:srgbClr val="FFFF00"/>
                </a:solidFill>
              </a:rPr>
              <a:t>vs</a:t>
            </a:r>
            <a:r>
              <a:rPr lang="en-US" sz="3600" dirty="0" smtClean="0">
                <a:solidFill>
                  <a:srgbClr val="FFFF00"/>
                </a:solidFill>
              </a:rPr>
              <a:t> </a:t>
            </a:r>
            <a:r>
              <a:rPr lang="en-US" sz="3600" b="1" dirty="0" smtClean="0">
                <a:solidFill>
                  <a:srgbClr val="FFFF00"/>
                </a:solidFill>
              </a:rPr>
              <a:t>without</a:t>
            </a:r>
            <a:r>
              <a:rPr lang="en-US" sz="3600" dirty="0" smtClean="0">
                <a:solidFill>
                  <a:srgbClr val="FFFF00"/>
                </a:solidFill>
              </a:rPr>
              <a:t> use of CSI-CY</a:t>
            </a:r>
          </a:p>
        </p:txBody>
      </p:sp>
      <p:sp>
        <p:nvSpPr>
          <p:cNvPr id="4" name="Footer Placeholder 3"/>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23200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anim calcmode="lin" valueType="num">
                                      <p:cBhvr>
                                        <p:cTn id="21"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7651">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27651">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2765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27651">
                                            <p:txEl>
                                              <p:pRg st="4" end="4"/>
                                            </p:txEl>
                                          </p:spTgt>
                                        </p:tgtEl>
                                        <p:attrNameLst>
                                          <p:attrName>style.visibility</p:attrName>
                                        </p:attrNameLst>
                                      </p:cBhvr>
                                      <p:to>
                                        <p:strVal val="visible"/>
                                      </p:to>
                                    </p:set>
                                    <p:anim calcmode="lin" valueType="num">
                                      <p:cBhvr>
                                        <p:cTn id="29" dur="10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27651">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27651">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Coders were blinded to whether the IEP came from the experimental or control groups.</a:t>
            </a:r>
          </a:p>
          <a:p>
            <a:r>
              <a:rPr lang="en-US" dirty="0" smtClean="0">
                <a:solidFill>
                  <a:srgbClr val="FFFF00"/>
                </a:solidFill>
              </a:rPr>
              <a:t>From each IEP, all communication-related goals &amp; objectives, accommodations, modifications and services were extracted.</a:t>
            </a:r>
          </a:p>
          <a:p>
            <a:r>
              <a:rPr lang="en-US" dirty="0" smtClean="0">
                <a:solidFill>
                  <a:srgbClr val="FFFF00"/>
                </a:solidFill>
              </a:rPr>
              <a:t>Each item was coded with the 14 CSI-CY subsections.</a:t>
            </a:r>
          </a:p>
          <a:p>
            <a:r>
              <a:rPr lang="en-US" dirty="0" smtClean="0">
                <a:solidFill>
                  <a:srgbClr val="FFFF00"/>
                </a:solidFill>
              </a:rPr>
              <a:t>The # of CSI-CY subsections addressed per IEP was calculated.</a:t>
            </a:r>
          </a:p>
          <a:p>
            <a:endParaRPr lang="en-US" dirty="0"/>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IEP data</a:t>
            </a:r>
            <a:endParaRPr lang="en-US" b="1" dirty="0"/>
          </a:p>
        </p:txBody>
      </p:sp>
      <p:sp>
        <p:nvSpPr>
          <p:cNvPr id="3" name="Content Placeholder 2"/>
          <p:cNvSpPr>
            <a:spLocks noGrp="1"/>
          </p:cNvSpPr>
          <p:nvPr>
            <p:ph idx="1"/>
          </p:nvPr>
        </p:nvSpPr>
        <p:spPr>
          <a:xfrm>
            <a:off x="990600" y="1600200"/>
            <a:ext cx="7086600" cy="4525963"/>
          </a:xfrm>
        </p:spPr>
        <p:txBody>
          <a:bodyPr/>
          <a:lstStyle/>
          <a:p>
            <a:r>
              <a:rPr lang="en-US" dirty="0" smtClean="0">
                <a:solidFill>
                  <a:srgbClr val="FFFF00"/>
                </a:solidFill>
              </a:rPr>
              <a:t>Great variety in the 35 IEPs</a:t>
            </a:r>
            <a:endParaRPr lang="en-US" dirty="0">
              <a:solidFill>
                <a:srgbClr val="FFFF00"/>
              </a:solidFill>
            </a:endParaRPr>
          </a:p>
          <a:p>
            <a:r>
              <a:rPr lang="en-US" dirty="0" smtClean="0">
                <a:solidFill>
                  <a:srgbClr val="FFFF00"/>
                </a:solidFill>
              </a:rPr>
              <a:t>#Goals &amp; objectives per IEP: </a:t>
            </a:r>
          </a:p>
          <a:p>
            <a:pPr lvl="1"/>
            <a:r>
              <a:rPr lang="en-US" dirty="0" smtClean="0">
                <a:solidFill>
                  <a:srgbClr val="FFFF00"/>
                </a:solidFill>
              </a:rPr>
              <a:t>Mean = 8.7; range= 1-22 </a:t>
            </a:r>
          </a:p>
          <a:p>
            <a:r>
              <a:rPr lang="en-US" dirty="0" smtClean="0">
                <a:solidFill>
                  <a:srgbClr val="FFFF00"/>
                </a:solidFill>
              </a:rPr>
              <a:t>#Accommodations/Services per IEP: </a:t>
            </a:r>
          </a:p>
          <a:p>
            <a:pPr lvl="1"/>
            <a:r>
              <a:rPr lang="en-US" dirty="0" smtClean="0">
                <a:solidFill>
                  <a:srgbClr val="FFFF00"/>
                </a:solidFill>
              </a:rPr>
              <a:t>M= 6.3; range= 1-15</a:t>
            </a:r>
            <a:endParaRPr lang="en-US" dirty="0">
              <a:solidFill>
                <a:srgbClr val="FFFF00"/>
              </a:solidFill>
            </a:endParaRP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IEP trends: Goals that appeared in IEPs more after CSI-CY completion</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9237644"/>
              </p:ext>
            </p:extLst>
          </p:nvPr>
        </p:nvGraphicFramePr>
        <p:xfrm>
          <a:off x="990600" y="2438400"/>
          <a:ext cx="7467600" cy="2865120"/>
        </p:xfrm>
        <a:graphic>
          <a:graphicData uri="http://schemas.openxmlformats.org/drawingml/2006/table">
            <a:tbl>
              <a:tblPr firstRow="1" bandRow="1">
                <a:tableStyleId>{5C22544A-7EE6-4342-B048-85BDC9FD1C3A}</a:tableStyleId>
              </a:tblPr>
              <a:tblGrid>
                <a:gridCol w="2743200"/>
                <a:gridCol w="2286000"/>
                <a:gridCol w="2438400"/>
              </a:tblGrid>
              <a:tr h="370840">
                <a:tc>
                  <a:txBody>
                    <a:bodyPr/>
                    <a:lstStyle/>
                    <a:p>
                      <a:pPr algn="ctr"/>
                      <a:endParaRPr lang="en-US" dirty="0" smtClean="0">
                        <a:solidFill>
                          <a:schemeClr val="bg1"/>
                        </a:solidFill>
                      </a:endParaRPr>
                    </a:p>
                    <a:p>
                      <a:pPr algn="ctr"/>
                      <a:r>
                        <a:rPr lang="en-US" dirty="0" smtClean="0">
                          <a:solidFill>
                            <a:schemeClr val="bg1"/>
                          </a:solidFill>
                        </a:rPr>
                        <a:t>Subsection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bg1"/>
                          </a:solidFill>
                        </a:rPr>
                        <a:t>Control</a:t>
                      </a:r>
                      <a:r>
                        <a:rPr lang="en-US" baseline="0" dirty="0" smtClean="0">
                          <a:solidFill>
                            <a:schemeClr val="bg1"/>
                          </a:solidFill>
                        </a:rPr>
                        <a:t> IEPs </a:t>
                      </a:r>
                      <a:endParaRPr lang="en-US" baseline="0" dirty="0" smtClean="0">
                        <a:solidFill>
                          <a:schemeClr val="bg1"/>
                        </a:solidFill>
                      </a:endParaRPr>
                    </a:p>
                    <a:p>
                      <a:pPr algn="ctr"/>
                      <a:r>
                        <a:rPr lang="en-US" baseline="0" dirty="0" smtClean="0">
                          <a:solidFill>
                            <a:schemeClr val="bg1"/>
                          </a:solidFill>
                        </a:rPr>
                        <a:t>(</a:t>
                      </a:r>
                      <a:r>
                        <a:rPr lang="en-US" baseline="0" dirty="0" smtClean="0">
                          <a:solidFill>
                            <a:schemeClr val="bg1"/>
                          </a:solidFill>
                        </a:rPr>
                        <a:t>no CSI-CY use)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bg1"/>
                          </a:solidFill>
                        </a:rPr>
                        <a:t>Experimental IEPs </a:t>
                      </a:r>
                      <a:endParaRPr lang="en-US" dirty="0" smtClean="0">
                        <a:solidFill>
                          <a:schemeClr val="bg1"/>
                        </a:solidFill>
                      </a:endParaRPr>
                    </a:p>
                    <a:p>
                      <a:pPr algn="ctr"/>
                      <a:r>
                        <a:rPr lang="en-US" dirty="0" smtClean="0">
                          <a:solidFill>
                            <a:schemeClr val="bg1"/>
                          </a:solidFill>
                        </a:rPr>
                        <a:t>(</a:t>
                      </a:r>
                      <a:r>
                        <a:rPr lang="en-US" dirty="0" smtClean="0">
                          <a:solidFill>
                            <a:schemeClr val="bg1"/>
                          </a:solidFill>
                        </a:rPr>
                        <a:t>after CSI-CY</a:t>
                      </a:r>
                      <a:r>
                        <a:rPr lang="en-US" baseline="0" dirty="0" smtClean="0">
                          <a:solidFill>
                            <a:schemeClr val="bg1"/>
                          </a:solidFill>
                        </a:rPr>
                        <a:t> use)</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School Activities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Interpersonal</a:t>
                      </a:r>
                      <a:r>
                        <a:rPr lang="en-US" baseline="0" dirty="0" smtClean="0"/>
                        <a:t> Relationships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Receptive Lang &amp; Literacy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Expressive Lang</a:t>
                      </a:r>
                      <a:r>
                        <a:rPr lang="en-US" baseline="0" dirty="0" smtClean="0"/>
                        <a:t> &amp; Literacy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Functions of Language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AAC-Motor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Interpretation</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FF00"/>
                </a:solidFill>
              </a:rPr>
              <a:t>An attitude shift? It’s reinforcing to see that the participation subsections increased in IEPs. We need to stress function and integration of AAC, not just learning to use the device. </a:t>
            </a:r>
          </a:p>
          <a:p>
            <a:pPr>
              <a:buNone/>
            </a:pPr>
            <a:endParaRPr lang="en-US" dirty="0">
              <a:solidFill>
                <a:srgbClr val="FFFF00"/>
              </a:solidFill>
            </a:endParaRPr>
          </a:p>
          <a:p>
            <a:r>
              <a:rPr lang="en-US" dirty="0" smtClean="0">
                <a:solidFill>
                  <a:srgbClr val="FFFF00"/>
                </a:solidFill>
              </a:rPr>
              <a:t>The </a:t>
            </a:r>
            <a:r>
              <a:rPr lang="en-US" dirty="0" err="1" smtClean="0">
                <a:solidFill>
                  <a:srgbClr val="FFFF00"/>
                </a:solidFill>
              </a:rPr>
              <a:t>neurotypical</a:t>
            </a:r>
            <a:r>
              <a:rPr lang="en-US" dirty="0" smtClean="0">
                <a:solidFill>
                  <a:srgbClr val="FFFF00"/>
                </a:solidFill>
              </a:rPr>
              <a:t> language and function subsections increased for AAC IEPs. Perhaps the IEPs are reflecting the importance of language foundation, and how to apply developmental language and literacy skills to device use for AAC implementation.</a:t>
            </a:r>
          </a:p>
          <a:p>
            <a:endParaRPr lang="en-US" dirty="0"/>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609600" y="304800"/>
            <a:ext cx="8305800" cy="1362075"/>
          </a:xfrm>
        </p:spPr>
        <p:txBody>
          <a:bodyPr>
            <a:normAutofit fontScale="90000"/>
          </a:bodyPr>
          <a:lstStyle/>
          <a:p>
            <a:pPr>
              <a:defRPr/>
            </a:pPr>
            <a:r>
              <a:rPr lang="en-US" sz="3200" dirty="0" smtClean="0"/>
              <a:t>Problem:  </a:t>
            </a:r>
            <a:r>
              <a:rPr lang="en-US" sz="3200" cap="none" dirty="0" smtClean="0"/>
              <a:t>Knowledge of health condition alone does not predict child’s functional communication or intervention</a:t>
            </a:r>
            <a:br>
              <a:rPr lang="en-US" sz="3200" cap="none" dirty="0" smtClean="0"/>
            </a:br>
            <a:r>
              <a:rPr lang="en-US" sz="3200" cap="none" dirty="0" smtClean="0"/>
              <a:t/>
            </a:r>
            <a:br>
              <a:rPr lang="en-US" sz="3200" cap="none" dirty="0" smtClean="0"/>
            </a:br>
            <a:r>
              <a:rPr lang="en-US" sz="3200" cap="none" dirty="0"/>
              <a:t/>
            </a:r>
            <a:br>
              <a:rPr lang="en-US" sz="3200" cap="none" dirty="0"/>
            </a:br>
            <a:r>
              <a:rPr lang="en-US" sz="3200" cap="none" dirty="0" smtClean="0"/>
              <a:t> </a:t>
            </a:r>
            <a:r>
              <a:rPr lang="en-US" sz="3200" dirty="0" smtClean="0"/>
              <a:t/>
            </a:r>
            <a:br>
              <a:rPr lang="en-US" sz="3200" dirty="0" smtClean="0"/>
            </a:br>
            <a:endParaRPr lang="en-US" sz="3200" dirty="0" smtClean="0"/>
          </a:p>
        </p:txBody>
      </p:sp>
      <p:sp>
        <p:nvSpPr>
          <p:cNvPr id="6146" name="Content Placeholder 2"/>
          <p:cNvSpPr>
            <a:spLocks noGrp="1"/>
          </p:cNvSpPr>
          <p:nvPr>
            <p:ph type="body" idx="1"/>
          </p:nvPr>
        </p:nvSpPr>
        <p:spPr>
          <a:xfrm>
            <a:off x="609600" y="2133600"/>
            <a:ext cx="8153400" cy="3959225"/>
          </a:xfrm>
        </p:spPr>
        <p:txBody>
          <a:bodyPr>
            <a:noAutofit/>
          </a:bodyPr>
          <a:lstStyle/>
          <a:p>
            <a:pPr eaLnBrk="1" hangingPunct="1">
              <a:buFontTx/>
              <a:buChar char="•"/>
            </a:pPr>
            <a:r>
              <a:rPr lang="en-US" sz="2400" dirty="0" smtClean="0">
                <a:solidFill>
                  <a:srgbClr val="FFFF00"/>
                </a:solidFill>
              </a:rPr>
              <a:t>Individuals with complex communication </a:t>
            </a:r>
            <a:r>
              <a:rPr lang="en-US" sz="2400" dirty="0">
                <a:solidFill>
                  <a:srgbClr val="FFFF00"/>
                </a:solidFill>
              </a:rPr>
              <a:t>n</a:t>
            </a:r>
            <a:r>
              <a:rPr lang="en-US" sz="2400" dirty="0" smtClean="0">
                <a:solidFill>
                  <a:srgbClr val="FFFF00"/>
                </a:solidFill>
              </a:rPr>
              <a:t>eeds may have difficulty communicating related to a variety of  different health conditions  </a:t>
            </a:r>
          </a:p>
          <a:p>
            <a:pPr eaLnBrk="1" hangingPunct="1">
              <a:buFontTx/>
              <a:buChar char="•"/>
            </a:pPr>
            <a:endParaRPr lang="en-US" sz="2400" dirty="0" smtClean="0">
              <a:solidFill>
                <a:srgbClr val="FFFF00"/>
              </a:solidFill>
            </a:endParaRPr>
          </a:p>
          <a:p>
            <a:pPr eaLnBrk="1" hangingPunct="1">
              <a:buFontTx/>
              <a:buChar char="•"/>
            </a:pPr>
            <a:r>
              <a:rPr lang="en-US" sz="2400" dirty="0" smtClean="0">
                <a:solidFill>
                  <a:srgbClr val="FFFF00"/>
                </a:solidFill>
              </a:rPr>
              <a:t> Identifying the health condition alone may not suggest the appropriate intervention</a:t>
            </a:r>
          </a:p>
          <a:p>
            <a:pPr eaLnBrk="1" hangingPunct="1">
              <a:buFontTx/>
              <a:buChar char="•"/>
            </a:pPr>
            <a:endParaRPr lang="en-US" sz="2400" dirty="0" smtClean="0">
              <a:solidFill>
                <a:srgbClr val="FFFF00"/>
              </a:solidFill>
            </a:endParaRPr>
          </a:p>
          <a:p>
            <a:pPr eaLnBrk="1" hangingPunct="1">
              <a:buFontTx/>
              <a:buChar char="•"/>
            </a:pPr>
            <a:r>
              <a:rPr lang="en-US" sz="2400" dirty="0" smtClean="0">
                <a:solidFill>
                  <a:srgbClr val="FFFF00"/>
                </a:solidFill>
              </a:rPr>
              <a:t> The individual’s functional capacity in different environments + knowledge of the health condition suggests appropriate interventions</a:t>
            </a: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400" dirty="0" smtClean="0"/>
              <a:t>Future Options</a:t>
            </a:r>
          </a:p>
        </p:txBody>
      </p:sp>
      <p:sp>
        <p:nvSpPr>
          <p:cNvPr id="28675" name="Content Placeholder 6"/>
          <p:cNvSpPr>
            <a:spLocks noGrp="1"/>
          </p:cNvSpPr>
          <p:nvPr>
            <p:ph idx="1"/>
          </p:nvPr>
        </p:nvSpPr>
        <p:spPr>
          <a:xfrm>
            <a:off x="457200" y="1447800"/>
            <a:ext cx="8229600" cy="4297363"/>
          </a:xfrm>
        </p:spPr>
        <p:txBody>
          <a:bodyPr>
            <a:normAutofit lnSpcReduction="10000"/>
          </a:bodyPr>
          <a:lstStyle/>
          <a:p>
            <a:r>
              <a:rPr lang="en-US" dirty="0" smtClean="0">
                <a:solidFill>
                  <a:srgbClr val="FFFF00"/>
                </a:solidFill>
              </a:rPr>
              <a:t>Codify the iterative PROCESS that we have developed for use by other groups to generate code sets for a specific health condition or functional  problem</a:t>
            </a:r>
            <a:endParaRPr lang="en-US" sz="1400" dirty="0" smtClean="0">
              <a:solidFill>
                <a:srgbClr val="FFFF00"/>
              </a:solidFill>
            </a:endParaRPr>
          </a:p>
          <a:p>
            <a:r>
              <a:rPr lang="en-US" dirty="0" smtClean="0">
                <a:solidFill>
                  <a:srgbClr val="FFFF00"/>
                </a:solidFill>
              </a:rPr>
              <a:t>Apply the AAC codes to electronic medical records</a:t>
            </a:r>
          </a:p>
          <a:p>
            <a:r>
              <a:rPr lang="en-US" dirty="0" smtClean="0">
                <a:solidFill>
                  <a:srgbClr val="FFFF00"/>
                </a:solidFill>
              </a:rPr>
              <a:t>Develop a parent version of Profile that could be used to mediate conflicts between home/school</a:t>
            </a:r>
          </a:p>
        </p:txBody>
      </p:sp>
      <p:sp>
        <p:nvSpPr>
          <p:cNvPr id="4" name="Footer Placeholder 3"/>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58310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705600" cy="1143000"/>
          </a:xfrm>
        </p:spPr>
        <p:txBody>
          <a:bodyPr>
            <a:noAutofit/>
          </a:bodyPr>
          <a:lstStyle/>
          <a:p>
            <a:r>
              <a:rPr lang="en-US" sz="2800" b="1" dirty="0" smtClean="0"/>
              <a:t>AAC Volume </a:t>
            </a:r>
            <a:r>
              <a:rPr lang="en-US" sz="2800" b="1" dirty="0"/>
              <a:t>28, Number 1 (March 2012) Special Issue: AAC and ICF: </a:t>
            </a:r>
            <a:r>
              <a:rPr lang="en-US" sz="2800" b="1" dirty="0" smtClean="0"/>
              <a:t/>
            </a:r>
            <a:br>
              <a:rPr lang="en-US" sz="2800" b="1" dirty="0" smtClean="0"/>
            </a:br>
            <a:r>
              <a:rPr lang="en-US" sz="2800" b="1" dirty="0" smtClean="0"/>
              <a:t>A </a:t>
            </a:r>
            <a:r>
              <a:rPr lang="en-US" sz="2800" b="1" dirty="0"/>
              <a:t>Good Fit to Emphasize </a:t>
            </a:r>
            <a:r>
              <a:rPr lang="en-US" sz="2800" b="1" dirty="0" smtClean="0"/>
              <a:t>Outcomes</a:t>
            </a:r>
            <a:endParaRPr lang="en-US" sz="2800" b="1" dirty="0"/>
          </a:p>
        </p:txBody>
      </p:sp>
      <p:sp>
        <p:nvSpPr>
          <p:cNvPr id="3" name="Content Placeholder 2"/>
          <p:cNvSpPr>
            <a:spLocks noGrp="1"/>
          </p:cNvSpPr>
          <p:nvPr>
            <p:ph idx="1"/>
          </p:nvPr>
        </p:nvSpPr>
        <p:spPr>
          <a:xfrm>
            <a:off x="152400" y="2819400"/>
            <a:ext cx="8991600" cy="4038600"/>
          </a:xfrm>
        </p:spPr>
        <p:txBody>
          <a:bodyPr>
            <a:normAutofit fontScale="25000" lnSpcReduction="20000"/>
          </a:bodyPr>
          <a:lstStyle/>
          <a:p>
            <a:pPr>
              <a:buNone/>
            </a:pPr>
            <a:r>
              <a:rPr lang="en-US" sz="7200" dirty="0" smtClean="0">
                <a:solidFill>
                  <a:srgbClr val="FFFF00"/>
                </a:solidFill>
              </a:rPr>
              <a:t>		</a:t>
            </a:r>
            <a:r>
              <a:rPr lang="en-US" sz="7200" dirty="0" smtClean="0">
                <a:solidFill>
                  <a:srgbClr val="FFC000"/>
                </a:solidFill>
              </a:rPr>
              <a:t>Rowland, C., Fried-Oken, M., Steiner, S.A.M., Lollar, D., Phelps, R., Simeonsson, R. </a:t>
            </a:r>
          </a:p>
          <a:p>
            <a:pPr>
              <a:buNone/>
            </a:pPr>
            <a:r>
              <a:rPr lang="en-US" sz="7200" dirty="0" smtClean="0">
                <a:solidFill>
                  <a:srgbClr val="FFC000"/>
                </a:solidFill>
              </a:rPr>
              <a:t>	and Granlund, M. </a:t>
            </a:r>
            <a:r>
              <a:rPr lang="en-US" sz="7200" i="1" dirty="0" smtClean="0">
                <a:solidFill>
                  <a:srgbClr val="FFC000"/>
                </a:solidFill>
              </a:rPr>
              <a:t>Developing the ICY-CY for AAC Profile and code set for children who rely on AAC. </a:t>
            </a:r>
          </a:p>
          <a:p>
            <a:pPr>
              <a:buNone/>
            </a:pPr>
            <a:r>
              <a:rPr lang="en-US" sz="7200" i="1" dirty="0" smtClean="0">
                <a:solidFill>
                  <a:srgbClr val="FFC000"/>
                </a:solidFill>
              </a:rPr>
              <a:t>		</a:t>
            </a:r>
            <a:r>
              <a:rPr lang="en-US" sz="7200" dirty="0" smtClean="0">
                <a:solidFill>
                  <a:srgbClr val="FFC000"/>
                </a:solidFill>
              </a:rPr>
              <a:t>Murphy, J. and Boa, S</a:t>
            </a:r>
            <a:r>
              <a:rPr lang="en-US" sz="7200" cap="all" dirty="0" smtClean="0">
                <a:solidFill>
                  <a:srgbClr val="FFC000"/>
                </a:solidFill>
              </a:rPr>
              <a:t>. </a:t>
            </a:r>
            <a:r>
              <a:rPr lang="en-US" sz="7200" i="1" dirty="0" smtClean="0">
                <a:solidFill>
                  <a:srgbClr val="FFC000"/>
                </a:solidFill>
              </a:rPr>
              <a:t>Using the WHO-ICF with Talking Mats as a goal setting tool</a:t>
            </a:r>
            <a:r>
              <a:rPr lang="en-US" sz="7200" i="1" cap="all" dirty="0" smtClean="0">
                <a:solidFill>
                  <a:srgbClr val="FFC000"/>
                </a:solidFill>
              </a:rPr>
              <a:t>. </a:t>
            </a:r>
            <a:endParaRPr lang="en-US" sz="7200" dirty="0" smtClean="0">
              <a:solidFill>
                <a:srgbClr val="FFC000"/>
              </a:solidFill>
            </a:endParaRPr>
          </a:p>
          <a:p>
            <a:pPr>
              <a:buNone/>
            </a:pPr>
            <a:r>
              <a:rPr lang="en-US" sz="7200" dirty="0" smtClean="0">
                <a:solidFill>
                  <a:srgbClr val="FFFF00"/>
                </a:solidFill>
              </a:rPr>
              <a:t>		</a:t>
            </a:r>
            <a:r>
              <a:rPr lang="en-US" sz="7200" dirty="0" smtClean="0">
                <a:solidFill>
                  <a:srgbClr val="FFC000"/>
                </a:solidFill>
              </a:rPr>
              <a:t>Raghavendra, P.,  Olsson, C., Sampson, J., </a:t>
            </a:r>
            <a:r>
              <a:rPr lang="en-US" sz="7200" dirty="0" err="1" smtClean="0">
                <a:solidFill>
                  <a:srgbClr val="FFC000"/>
                </a:solidFill>
              </a:rPr>
              <a:t>McInerny</a:t>
            </a:r>
            <a:r>
              <a:rPr lang="en-US" sz="7200" dirty="0" smtClean="0">
                <a:solidFill>
                  <a:srgbClr val="FFC000"/>
                </a:solidFill>
              </a:rPr>
              <a:t>, R. and </a:t>
            </a:r>
            <a:r>
              <a:rPr lang="en-US" sz="7200" cap="all" dirty="0" smtClean="0">
                <a:solidFill>
                  <a:srgbClr val="FFC000"/>
                </a:solidFill>
              </a:rPr>
              <a:t>C</a:t>
            </a:r>
            <a:r>
              <a:rPr lang="en-US" sz="7200" dirty="0" smtClean="0">
                <a:solidFill>
                  <a:srgbClr val="FFC000"/>
                </a:solidFill>
              </a:rPr>
              <a:t>onnell</a:t>
            </a:r>
            <a:r>
              <a:rPr lang="en-US" sz="7200" cap="all" dirty="0" smtClean="0">
                <a:solidFill>
                  <a:srgbClr val="FFC000"/>
                </a:solidFill>
              </a:rPr>
              <a:t>, T. </a:t>
            </a:r>
            <a:r>
              <a:rPr lang="en-US" sz="7200" i="1" dirty="0" smtClean="0">
                <a:solidFill>
                  <a:srgbClr val="FFC000"/>
                </a:solidFill>
              </a:rPr>
              <a:t>School participation and social networks of children with complex communication needs, physical disabilities and typically developing peers. </a:t>
            </a:r>
            <a:r>
              <a:rPr lang="en-US" sz="7200" i="1" dirty="0" smtClean="0">
                <a:solidFill>
                  <a:srgbClr val="FFFF00"/>
                </a:solidFill>
              </a:rPr>
              <a:t>		</a:t>
            </a:r>
            <a:endParaRPr lang="en-US" sz="7200" dirty="0" smtClean="0">
              <a:solidFill>
                <a:srgbClr val="FFC000"/>
              </a:solidFill>
            </a:endParaRPr>
          </a:p>
          <a:p>
            <a:pPr>
              <a:buNone/>
            </a:pPr>
            <a:r>
              <a:rPr lang="en-US" sz="7200" dirty="0" smtClean="0">
                <a:solidFill>
                  <a:srgbClr val="FFFF00"/>
                </a:solidFill>
              </a:rPr>
              <a:t>		Clarke, M. T., </a:t>
            </a:r>
            <a:r>
              <a:rPr lang="en-US" sz="7200" dirty="0" err="1" smtClean="0">
                <a:solidFill>
                  <a:srgbClr val="FFFF00"/>
                </a:solidFill>
              </a:rPr>
              <a:t>Petrides</a:t>
            </a:r>
            <a:r>
              <a:rPr lang="en-US" sz="7200" dirty="0" smtClean="0">
                <a:solidFill>
                  <a:srgbClr val="FFFF00"/>
                </a:solidFill>
              </a:rPr>
              <a:t>, K. V., Griffiths, T., </a:t>
            </a:r>
            <a:r>
              <a:rPr lang="en-US" sz="7200" dirty="0" err="1" smtClean="0">
                <a:solidFill>
                  <a:srgbClr val="FFFF00"/>
                </a:solidFill>
              </a:rPr>
              <a:t>Lysley</a:t>
            </a:r>
            <a:r>
              <a:rPr lang="en-US" sz="7200" dirty="0" smtClean="0">
                <a:solidFill>
                  <a:srgbClr val="FFFF00"/>
                </a:solidFill>
              </a:rPr>
              <a:t>, A. and Price, K. </a:t>
            </a:r>
            <a:r>
              <a:rPr lang="en-US" sz="7200" i="1" dirty="0" smtClean="0">
                <a:solidFill>
                  <a:srgbClr val="FFFF00"/>
                </a:solidFill>
              </a:rPr>
              <a:t>An examination of relations between participation, communication and age in children with complex communication needs. </a:t>
            </a:r>
            <a:endParaRPr lang="en-US" sz="7200" dirty="0" smtClean="0">
              <a:solidFill>
                <a:srgbClr val="FFFF00"/>
              </a:solidFill>
            </a:endParaRPr>
          </a:p>
          <a:p>
            <a:pPr>
              <a:buNone/>
            </a:pPr>
            <a:r>
              <a:rPr lang="en-US" sz="7200" dirty="0" smtClean="0">
                <a:solidFill>
                  <a:srgbClr val="FFFF00"/>
                </a:solidFill>
              </a:rPr>
              <a:t>		Granlund, M., and </a:t>
            </a:r>
            <a:r>
              <a:rPr lang="en-US" sz="7200" dirty="0" err="1" smtClean="0">
                <a:solidFill>
                  <a:srgbClr val="FFFF00"/>
                </a:solidFill>
              </a:rPr>
              <a:t>Pless</a:t>
            </a:r>
            <a:r>
              <a:rPr lang="en-US" sz="7200" dirty="0" smtClean="0">
                <a:solidFill>
                  <a:srgbClr val="FFFF00"/>
                </a:solidFill>
              </a:rPr>
              <a:t>, M. </a:t>
            </a:r>
            <a:r>
              <a:rPr lang="en-US" sz="7200" i="1" dirty="0" smtClean="0">
                <a:solidFill>
                  <a:srgbClr val="FFFF00"/>
                </a:solidFill>
              </a:rPr>
              <a:t>Implementation of the International Classification of Functioning, Disability and Health (ICF/ICF-CY) and how this relates to Augmentative and Alternative Communication. </a:t>
            </a:r>
            <a:endParaRPr lang="en-US" sz="7200" dirty="0" smtClean="0">
              <a:solidFill>
                <a:srgbClr val="FFFF00"/>
              </a:solidFill>
            </a:endParaRPr>
          </a:p>
          <a:p>
            <a:pPr>
              <a:buNone/>
            </a:pPr>
            <a:r>
              <a:rPr lang="en-US" sz="7200" dirty="0" smtClean="0">
                <a:solidFill>
                  <a:srgbClr val="FFFF00"/>
                </a:solidFill>
              </a:rPr>
              <a:t>		Simeonsson, R., </a:t>
            </a:r>
            <a:r>
              <a:rPr lang="en-US" sz="7200" dirty="0" err="1" smtClean="0">
                <a:solidFill>
                  <a:srgbClr val="FFFF00"/>
                </a:solidFill>
              </a:rPr>
              <a:t>Bjork-Akesson</a:t>
            </a:r>
            <a:r>
              <a:rPr lang="en-US" sz="7200" dirty="0" smtClean="0">
                <a:solidFill>
                  <a:srgbClr val="FFFF00"/>
                </a:solidFill>
              </a:rPr>
              <a:t>, E. and Lollar, D. </a:t>
            </a:r>
            <a:r>
              <a:rPr lang="en-US" sz="7200" i="1" dirty="0" smtClean="0">
                <a:solidFill>
                  <a:srgbClr val="FFFF00"/>
                </a:solidFill>
              </a:rPr>
              <a:t>Communication, disability and the ICF-CY. </a:t>
            </a:r>
            <a:endParaRPr lang="en-US" sz="7200" dirty="0" smtClean="0">
              <a:solidFill>
                <a:srgbClr val="FFFF00"/>
              </a:solidFill>
            </a:endParaRPr>
          </a:p>
          <a:p>
            <a:endParaRPr lang="en-US" sz="7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1905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316241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7200" y="990600"/>
            <a:ext cx="4419600" cy="1143000"/>
          </a:xfrm>
        </p:spPr>
        <p:txBody>
          <a:bodyPr>
            <a:normAutofit/>
          </a:bodyPr>
          <a:lstStyle/>
          <a:p>
            <a:r>
              <a:rPr lang="en-US" dirty="0" smtClean="0"/>
              <a:t>www.icfcy.org/aac</a:t>
            </a:r>
            <a:endParaRPr lang="en-US" dirty="0"/>
          </a:p>
        </p:txBody>
      </p:sp>
      <p:sp>
        <p:nvSpPr>
          <p:cNvPr id="4" name="Content Placeholder 3"/>
          <p:cNvSpPr>
            <a:spLocks noGrp="1"/>
          </p:cNvSpPr>
          <p:nvPr>
            <p:ph idx="1"/>
          </p:nvPr>
        </p:nvSpPr>
        <p:spPr>
          <a:xfrm>
            <a:off x="4724400" y="2339340"/>
            <a:ext cx="3962400" cy="3886199"/>
          </a:xfrm>
        </p:spPr>
        <p:txBody>
          <a:bodyPr>
            <a:normAutofit fontScale="47500" lnSpcReduction="20000"/>
          </a:bodyPr>
          <a:lstStyle/>
          <a:p>
            <a:endParaRPr lang="en-US" dirty="0" smtClean="0">
              <a:solidFill>
                <a:srgbClr val="FFFF00"/>
              </a:solidFill>
            </a:endParaRPr>
          </a:p>
          <a:p>
            <a:endParaRPr lang="en-US" dirty="0">
              <a:solidFill>
                <a:srgbClr val="FFFF00"/>
              </a:solidFill>
            </a:endParaRPr>
          </a:p>
          <a:p>
            <a:endParaRPr lang="en-US" dirty="0" smtClean="0">
              <a:solidFill>
                <a:srgbClr val="FFFF00"/>
              </a:solidFill>
            </a:endParaRPr>
          </a:p>
          <a:p>
            <a:r>
              <a:rPr lang="en-US" sz="9000" dirty="0" smtClean="0">
                <a:solidFill>
                  <a:srgbClr val="FFFF00"/>
                </a:solidFill>
              </a:rPr>
              <a:t>Code Set</a:t>
            </a:r>
          </a:p>
          <a:p>
            <a:r>
              <a:rPr lang="en-US" sz="9000" dirty="0" smtClean="0">
                <a:solidFill>
                  <a:srgbClr val="FFFF00"/>
                </a:solidFill>
              </a:rPr>
              <a:t>Reference list</a:t>
            </a:r>
          </a:p>
          <a:p>
            <a:r>
              <a:rPr lang="en-US" sz="9000" dirty="0" smtClean="0">
                <a:solidFill>
                  <a:srgbClr val="FFFF00"/>
                </a:solidFill>
              </a:rPr>
              <a:t>Publications</a:t>
            </a:r>
          </a:p>
          <a:p>
            <a:r>
              <a:rPr lang="en-US" sz="9000" dirty="0">
                <a:solidFill>
                  <a:srgbClr val="FFFF00"/>
                </a:solidFill>
              </a:rPr>
              <a:t>P</a:t>
            </a:r>
            <a:r>
              <a:rPr lang="en-US" sz="9000" dirty="0" smtClean="0">
                <a:solidFill>
                  <a:srgbClr val="FFFF00"/>
                </a:solidFill>
              </a:rPr>
              <a:t>resentations</a:t>
            </a:r>
            <a:endParaRPr lang="en-US" sz="9000" dirty="0">
              <a:solidFill>
                <a:srgbClr val="FFFF00"/>
              </a:solidFill>
            </a:endParaRPr>
          </a:p>
        </p:txBody>
      </p:sp>
      <p:sp>
        <p:nvSpPr>
          <p:cNvPr id="5" name="Rectangle 4"/>
          <p:cNvSpPr/>
          <p:nvPr/>
        </p:nvSpPr>
        <p:spPr>
          <a:xfrm>
            <a:off x="304800" y="3886200"/>
            <a:ext cx="3886200" cy="1631216"/>
          </a:xfrm>
          <a:prstGeom prst="rect">
            <a:avLst/>
          </a:prstGeom>
        </p:spPr>
        <p:txBody>
          <a:bodyPr wrap="square">
            <a:spAutoFit/>
          </a:bodyPr>
          <a:lstStyle/>
          <a:p>
            <a:r>
              <a:rPr lang="en-US" sz="2000" dirty="0">
                <a:solidFill>
                  <a:srgbClr val="FFFF00"/>
                </a:solidFill>
              </a:rPr>
              <a:t>Funded by: </a:t>
            </a:r>
          </a:p>
          <a:p>
            <a:r>
              <a:rPr lang="en-US" sz="2000" dirty="0">
                <a:solidFill>
                  <a:srgbClr val="FFFF00"/>
                </a:solidFill>
              </a:rPr>
              <a:t>The Institute of Education Sciences</a:t>
            </a:r>
            <a:br>
              <a:rPr lang="en-US" sz="2000" dirty="0">
                <a:solidFill>
                  <a:srgbClr val="FFFF00"/>
                </a:solidFill>
              </a:rPr>
            </a:br>
            <a:r>
              <a:rPr lang="en-US" sz="2000" dirty="0">
                <a:solidFill>
                  <a:srgbClr val="FFFF00"/>
                </a:solidFill>
              </a:rPr>
              <a:t>U. S. Dept. of Education</a:t>
            </a:r>
            <a:br>
              <a:rPr lang="en-US" sz="2000" dirty="0">
                <a:solidFill>
                  <a:srgbClr val="FFFF00"/>
                </a:solidFill>
              </a:rPr>
            </a:br>
            <a:r>
              <a:rPr lang="en-US" sz="2000" dirty="0">
                <a:solidFill>
                  <a:srgbClr val="FFFF00"/>
                </a:solidFill>
              </a:rPr>
              <a:t>Grant #R324A090028</a:t>
            </a:r>
            <a:br>
              <a:rPr lang="en-US" sz="2000" dirty="0">
                <a:solidFill>
                  <a:srgbClr val="FFFF00"/>
                </a:solidFill>
              </a:rPr>
            </a:br>
            <a:r>
              <a:rPr lang="en-US" sz="2000" dirty="0">
                <a:solidFill>
                  <a:srgbClr val="FFFF00"/>
                </a:solidFill>
              </a:rPr>
              <a:t>Charity Rowland, PI</a:t>
            </a:r>
            <a:endParaRPr lang="en-US" sz="2000" dirty="0"/>
          </a:p>
        </p:txBody>
      </p:sp>
      <p:sp>
        <p:nvSpPr>
          <p:cNvPr id="6" name="TextBox 5"/>
          <p:cNvSpPr txBox="1"/>
          <p:nvPr/>
        </p:nvSpPr>
        <p:spPr>
          <a:xfrm>
            <a:off x="1066800" y="315426"/>
            <a:ext cx="1757680" cy="523220"/>
          </a:xfrm>
          <a:prstGeom prst="rect">
            <a:avLst/>
          </a:prstGeom>
          <a:noFill/>
        </p:spPr>
        <p:txBody>
          <a:bodyPr wrap="square" rtlCol="0">
            <a:spAutoFit/>
          </a:bodyPr>
          <a:lstStyle/>
          <a:p>
            <a:r>
              <a:rPr lang="en-US" sz="2800" dirty="0" smtClean="0"/>
              <a:t>Our team</a:t>
            </a:r>
            <a:endParaRPr lang="en-US" sz="2800" dirty="0"/>
          </a:p>
        </p:txBody>
      </p:sp>
      <p:pic>
        <p:nvPicPr>
          <p:cNvPr id="7" name="Picture 6" descr="Astoria.team.pix.JPG"/>
          <p:cNvPicPr>
            <a:picLocks noChangeAspect="1"/>
          </p:cNvPicPr>
          <p:nvPr/>
        </p:nvPicPr>
        <p:blipFill>
          <a:blip r:embed="rId2" cstate="print"/>
          <a:stretch>
            <a:fillRect/>
          </a:stretch>
        </p:blipFill>
        <p:spPr>
          <a:xfrm>
            <a:off x="457200" y="1520007"/>
            <a:ext cx="3677159" cy="2141585"/>
          </a:xfrm>
          <a:prstGeom prst="rect">
            <a:avLst/>
          </a:prstGeom>
        </p:spPr>
      </p:pic>
      <p:sp>
        <p:nvSpPr>
          <p:cNvPr id="8" name="Footer Placeholder 7"/>
          <p:cNvSpPr>
            <a:spLocks noGrp="1"/>
          </p:cNvSpPr>
          <p:nvPr>
            <p:ph type="ftr" sz="quarter" idx="11"/>
          </p:nvPr>
        </p:nvSpPr>
        <p:spPr/>
        <p:txBody>
          <a:bodyPr/>
          <a:lstStyle/>
          <a:p>
            <a:r>
              <a:rPr lang="en-US" smtClean="0"/>
              <a:t>LEND 2014</a:t>
            </a:r>
            <a:endParaRPr lang="en-US"/>
          </a:p>
        </p:txBody>
      </p:sp>
      <p:pic>
        <p:nvPicPr>
          <p:cNvPr id="9" name="Picture 8"/>
          <p:cNvPicPr/>
          <p:nvPr/>
        </p:nvPicPr>
        <p:blipFill>
          <a:blip r:embed="rId3" cstate="print"/>
          <a:srcRect/>
          <a:stretch>
            <a:fillRect/>
          </a:stretch>
        </p:blipFill>
        <p:spPr bwMode="auto">
          <a:xfrm>
            <a:off x="6019800" y="5715000"/>
            <a:ext cx="2209800" cy="838200"/>
          </a:xfrm>
          <a:prstGeom prst="rect">
            <a:avLst/>
          </a:prstGeom>
          <a:noFill/>
          <a:ln w="9525">
            <a:noFill/>
            <a:miter lim="800000"/>
            <a:headEnd/>
            <a:tailEnd/>
          </a:ln>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2590800" y="5257800"/>
            <a:ext cx="1447800" cy="1143000"/>
          </a:xfrm>
          <a:prstGeom prst="rect">
            <a:avLst/>
          </a:prstGeom>
        </p:spPr>
      </p:pic>
    </p:spTree>
    <p:extLst>
      <p:ext uri="{BB962C8B-B14F-4D97-AF65-F5344CB8AC3E}">
        <p14:creationId xmlns:p14="http://schemas.microsoft.com/office/powerpoint/2010/main" val="276413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 y="457200"/>
            <a:ext cx="8229600" cy="611188"/>
          </a:xfrm>
        </p:spPr>
        <p:txBody>
          <a:bodyPr>
            <a:noAutofit/>
          </a:bodyPr>
          <a:lstStyle/>
          <a:p>
            <a:r>
              <a:rPr lang="en-US" sz="4000" b="1" dirty="0" smtClean="0"/>
              <a:t>A Solution: The ICF</a:t>
            </a:r>
          </a:p>
        </p:txBody>
      </p:sp>
      <p:sp>
        <p:nvSpPr>
          <p:cNvPr id="7171" name="Content Placeholder 2"/>
          <p:cNvSpPr>
            <a:spLocks noGrp="1"/>
          </p:cNvSpPr>
          <p:nvPr>
            <p:ph idx="1"/>
          </p:nvPr>
        </p:nvSpPr>
        <p:spPr>
          <a:xfrm>
            <a:off x="457200" y="1371600"/>
            <a:ext cx="8305800" cy="4297363"/>
          </a:xfrm>
        </p:spPr>
        <p:txBody>
          <a:bodyPr/>
          <a:lstStyle/>
          <a:p>
            <a:r>
              <a:rPr lang="en-US" dirty="0" smtClean="0">
                <a:solidFill>
                  <a:srgbClr val="FFFF00"/>
                </a:solidFill>
              </a:rPr>
              <a:t>ICF: International Classification of Functioning, Disability and Health (Child &amp; Youth version) </a:t>
            </a:r>
          </a:p>
          <a:p>
            <a:r>
              <a:rPr lang="en-US" dirty="0" smtClean="0">
                <a:solidFill>
                  <a:srgbClr val="FFFF00"/>
                </a:solidFill>
              </a:rPr>
              <a:t>Developed by the World Health Organization (WHO) to complement the ICD (International Classification of Disease)</a:t>
            </a:r>
          </a:p>
          <a:p>
            <a:r>
              <a:rPr lang="en-US" dirty="0" smtClean="0">
                <a:solidFill>
                  <a:srgbClr val="FFFF00"/>
                </a:solidFill>
              </a:rPr>
              <a:t>Designed to describe the functional status of individuals in a standardized manner </a:t>
            </a:r>
          </a:p>
        </p:txBody>
      </p:sp>
      <p:pic>
        <p:nvPicPr>
          <p:cNvPr id="8196" name="Picture 2"/>
          <p:cNvPicPr>
            <a:picLocks noChangeAspect="1" noChangeArrowheads="1"/>
          </p:cNvPicPr>
          <p:nvPr/>
        </p:nvPicPr>
        <p:blipFill>
          <a:blip r:embed="rId2" cstate="print"/>
          <a:srcRect/>
          <a:stretch>
            <a:fillRect/>
          </a:stretch>
        </p:blipFill>
        <p:spPr bwMode="auto">
          <a:xfrm>
            <a:off x="6705600" y="381000"/>
            <a:ext cx="2019300" cy="6191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LEND 2014</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defRPr/>
            </a:pPr>
            <a:r>
              <a:rPr lang="en-US" sz="4000" b="1" dirty="0" smtClean="0"/>
              <a:t>Why use the ICF?</a:t>
            </a:r>
          </a:p>
        </p:txBody>
      </p:sp>
      <p:sp>
        <p:nvSpPr>
          <p:cNvPr id="10243" name="Content Placeholder 2"/>
          <p:cNvSpPr>
            <a:spLocks noGrp="1"/>
          </p:cNvSpPr>
          <p:nvPr>
            <p:ph idx="1"/>
          </p:nvPr>
        </p:nvSpPr>
        <p:spPr>
          <a:xfrm>
            <a:off x="457200" y="1143000"/>
            <a:ext cx="8229600" cy="5715000"/>
          </a:xfrm>
        </p:spPr>
        <p:txBody>
          <a:bodyPr>
            <a:normAutofit/>
          </a:bodyPr>
          <a:lstStyle/>
          <a:p>
            <a:pPr marL="514350" indent="-514350"/>
            <a:r>
              <a:rPr lang="en-US" sz="2800" dirty="0" smtClean="0">
                <a:solidFill>
                  <a:srgbClr val="FFFF00"/>
                </a:solidFill>
              </a:rPr>
              <a:t>Provides a systematic coding scheme to describe a child’s function and intervention needs. </a:t>
            </a:r>
          </a:p>
          <a:p>
            <a:pPr marL="514350" indent="-514350"/>
            <a:r>
              <a:rPr lang="en-US" sz="2800" dirty="0" smtClean="0">
                <a:solidFill>
                  <a:srgbClr val="FFFF00"/>
                </a:solidFill>
              </a:rPr>
              <a:t>Complements ICD diagnostic coding, focusing on function, instead of etiology or diagnosis.</a:t>
            </a:r>
          </a:p>
          <a:p>
            <a:pPr marL="514350" indent="-514350"/>
            <a:r>
              <a:rPr lang="en-US" sz="2800" dirty="0" smtClean="0">
                <a:solidFill>
                  <a:srgbClr val="FFFF00"/>
                </a:solidFill>
              </a:rPr>
              <a:t>Establishes a common language for professionals, PWD, family members &amp; the public worldwide that can be used across education, medical and social services.</a:t>
            </a:r>
          </a:p>
          <a:p>
            <a:pPr marL="514350" indent="-514350"/>
            <a:r>
              <a:rPr lang="en-US" sz="2800" dirty="0" smtClean="0">
                <a:solidFill>
                  <a:srgbClr val="FFFF00"/>
                </a:solidFill>
              </a:rPr>
              <a:t>Provides a scientific basis for understanding and studying health status and outcomes</a:t>
            </a:r>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62000"/>
            <a:ext cx="8229600" cy="611188"/>
          </a:xfrm>
        </p:spPr>
        <p:txBody>
          <a:bodyPr>
            <a:normAutofit fontScale="90000"/>
          </a:bodyPr>
          <a:lstStyle/>
          <a:p>
            <a:pPr algn="ctr"/>
            <a:r>
              <a:rPr lang="en-US" sz="4000" smtClean="0"/>
              <a:t>ICF Concepts</a:t>
            </a:r>
            <a:endParaRPr lang="en-US" sz="3200" smtClean="0"/>
          </a:p>
        </p:txBody>
      </p:sp>
      <p:sp>
        <p:nvSpPr>
          <p:cNvPr id="10243" name="Rectangle 3"/>
          <p:cNvSpPr>
            <a:spLocks noGrp="1" noChangeArrowheads="1"/>
          </p:cNvSpPr>
          <p:nvPr>
            <p:ph idx="1"/>
          </p:nvPr>
        </p:nvSpPr>
        <p:spPr>
          <a:xfrm>
            <a:off x="457200" y="1828800"/>
            <a:ext cx="8458200" cy="4297363"/>
          </a:xfrm>
        </p:spPr>
        <p:txBody>
          <a:bodyPr>
            <a:normAutofit fontScale="92500"/>
          </a:bodyPr>
          <a:lstStyle/>
          <a:p>
            <a:r>
              <a:rPr lang="en-US" sz="3600" b="1" dirty="0" smtClean="0">
                <a:solidFill>
                  <a:srgbClr val="FFFF00"/>
                </a:solidFill>
              </a:rPr>
              <a:t>Body</a:t>
            </a:r>
            <a:r>
              <a:rPr lang="en-US" sz="3600" dirty="0" smtClean="0">
                <a:solidFill>
                  <a:srgbClr val="FFFF00"/>
                </a:solidFill>
              </a:rPr>
              <a:t> </a:t>
            </a:r>
            <a:r>
              <a:rPr lang="en-US" sz="3600" dirty="0" smtClean="0"/>
              <a:t>doesn’t function properly</a:t>
            </a:r>
          </a:p>
          <a:p>
            <a:r>
              <a:rPr lang="en-US" sz="3600" b="1" dirty="0" smtClean="0">
                <a:solidFill>
                  <a:srgbClr val="FFFF00"/>
                </a:solidFill>
              </a:rPr>
              <a:t>Personal activities </a:t>
            </a:r>
            <a:r>
              <a:rPr lang="en-US" sz="3600" dirty="0" smtClean="0"/>
              <a:t>are limited</a:t>
            </a:r>
            <a:endParaRPr lang="en-US" sz="3600" dirty="0" smtClean="0">
              <a:solidFill>
                <a:schemeClr val="accent2"/>
              </a:solidFill>
            </a:endParaRPr>
          </a:p>
          <a:p>
            <a:r>
              <a:rPr lang="en-US" sz="3600" b="1" dirty="0" smtClean="0">
                <a:solidFill>
                  <a:srgbClr val="FFFF00"/>
                </a:solidFill>
              </a:rPr>
              <a:t>Participation</a:t>
            </a:r>
            <a:r>
              <a:rPr lang="en-US" sz="3600" dirty="0" smtClean="0">
                <a:solidFill>
                  <a:srgbClr val="FFFF00"/>
                </a:solidFill>
              </a:rPr>
              <a:t> </a:t>
            </a:r>
            <a:r>
              <a:rPr lang="en-US" sz="3600" dirty="0" smtClean="0"/>
              <a:t>in life situations is restricted </a:t>
            </a:r>
          </a:p>
          <a:p>
            <a:r>
              <a:rPr lang="en-US" sz="3600" b="1" dirty="0" smtClean="0">
                <a:solidFill>
                  <a:srgbClr val="FFFF00"/>
                </a:solidFill>
              </a:rPr>
              <a:t>Environment</a:t>
            </a:r>
            <a:r>
              <a:rPr lang="en-US" sz="3600" dirty="0" smtClean="0">
                <a:solidFill>
                  <a:srgbClr val="FFFF00"/>
                </a:solidFill>
              </a:rPr>
              <a:t> </a:t>
            </a:r>
            <a:r>
              <a:rPr lang="en-US" sz="3600" dirty="0" smtClean="0"/>
              <a:t>affects all dimensions of functioning</a:t>
            </a:r>
          </a:p>
          <a:p>
            <a:r>
              <a:rPr lang="en-US" sz="3600" dirty="0" smtClean="0"/>
              <a:t>There are </a:t>
            </a:r>
            <a:r>
              <a:rPr lang="en-US" sz="3600" b="1" dirty="0" smtClean="0">
                <a:solidFill>
                  <a:srgbClr val="FFFF00"/>
                </a:solidFill>
              </a:rPr>
              <a:t>facilitators</a:t>
            </a:r>
            <a:r>
              <a:rPr lang="en-US" sz="3600" dirty="0" smtClean="0"/>
              <a:t> and </a:t>
            </a:r>
            <a:r>
              <a:rPr lang="en-US" sz="3600" b="1" dirty="0" smtClean="0">
                <a:solidFill>
                  <a:srgbClr val="FFFF00"/>
                </a:solidFill>
              </a:rPr>
              <a:t>barriers</a:t>
            </a:r>
            <a:r>
              <a:rPr lang="en-US" sz="3600" dirty="0" smtClean="0"/>
              <a:t>  in every environment that affect participation</a:t>
            </a:r>
          </a:p>
        </p:txBody>
      </p:sp>
      <p:sp>
        <p:nvSpPr>
          <p:cNvPr id="4" name="Footer Placeholder 3"/>
          <p:cNvSpPr>
            <a:spLocks noGrp="1"/>
          </p:cNvSpPr>
          <p:nvPr>
            <p:ph type="ftr" sz="quarter" idx="11"/>
          </p:nvPr>
        </p:nvSpPr>
        <p:spPr/>
        <p:txBody>
          <a:bodyPr/>
          <a:lstStyle/>
          <a:p>
            <a:r>
              <a:rPr lang="en-US" smtClean="0"/>
              <a:t>LEND 2014</a:t>
            </a:r>
            <a:endParaRPr lang="en-US"/>
          </a:p>
        </p:txBody>
      </p:sp>
    </p:spTree>
    <p:extLst>
      <p:ext uri="{BB962C8B-B14F-4D97-AF65-F5344CB8AC3E}">
        <p14:creationId xmlns:p14="http://schemas.microsoft.com/office/powerpoint/2010/main" val="36978229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685800"/>
            <a:ext cx="8763000" cy="992188"/>
          </a:xfrm>
        </p:spPr>
        <p:txBody>
          <a:bodyPr>
            <a:normAutofit fontScale="90000"/>
          </a:bodyPr>
          <a:lstStyle/>
          <a:p>
            <a:pPr algn="ctr"/>
            <a:r>
              <a:rPr lang="en-US" b="1" dirty="0" smtClean="0"/>
              <a:t>An Example: Complex communication needs of one child with Down Syndrome</a:t>
            </a:r>
            <a:br>
              <a:rPr lang="en-US" b="1" dirty="0" smtClean="0"/>
            </a:br>
            <a:r>
              <a:rPr lang="en-US" b="1" dirty="0" smtClean="0"/>
              <a:t>ICD-9: 758.0</a:t>
            </a:r>
          </a:p>
        </p:txBody>
      </p:sp>
      <p:sp>
        <p:nvSpPr>
          <p:cNvPr id="3" name="Content Placeholder 2"/>
          <p:cNvSpPr>
            <a:spLocks noGrp="1"/>
          </p:cNvSpPr>
          <p:nvPr>
            <p:ph idx="1"/>
          </p:nvPr>
        </p:nvSpPr>
        <p:spPr>
          <a:xfrm>
            <a:off x="0" y="2438400"/>
            <a:ext cx="9144000" cy="3687763"/>
          </a:xfrm>
        </p:spPr>
        <p:txBody>
          <a:bodyPr>
            <a:normAutofit lnSpcReduction="10000"/>
          </a:bodyPr>
          <a:lstStyle/>
          <a:p>
            <a:pPr marL="320040" indent="-320040" eaLnBrk="1" fontAlgn="auto" hangingPunct="1">
              <a:spcAft>
                <a:spcPts val="0"/>
              </a:spcAft>
              <a:buFont typeface="Arial" pitchFamily="34" charset="0"/>
              <a:buChar char="•"/>
              <a:defRPr/>
            </a:pPr>
            <a:r>
              <a:rPr lang="en-US" sz="2800" dirty="0" smtClean="0">
                <a:solidFill>
                  <a:schemeClr val="accent6"/>
                </a:solidFill>
              </a:rPr>
              <a:t>Participation D7504.2-</a:t>
            </a:r>
            <a:r>
              <a:rPr lang="en-US" sz="2800" dirty="0" smtClean="0">
                <a:solidFill>
                  <a:srgbClr val="FFFF00"/>
                </a:solidFill>
              </a:rPr>
              <a:t>-Informal relationships with peers: Moderate difficulty</a:t>
            </a:r>
          </a:p>
          <a:p>
            <a:pPr marL="320040" indent="-320040" eaLnBrk="1" fontAlgn="auto" hangingPunct="1">
              <a:spcAft>
                <a:spcPts val="0"/>
              </a:spcAft>
              <a:buFont typeface="Arial" pitchFamily="34" charset="0"/>
              <a:buChar char="•"/>
              <a:defRPr/>
            </a:pPr>
            <a:r>
              <a:rPr lang="en-US" sz="2800" dirty="0" smtClean="0">
                <a:solidFill>
                  <a:schemeClr val="accent6"/>
                </a:solidFill>
              </a:rPr>
              <a:t>Participation D820.3-</a:t>
            </a:r>
            <a:r>
              <a:rPr lang="en-US" sz="2800" dirty="0" smtClean="0">
                <a:solidFill>
                  <a:srgbClr val="FFFF00"/>
                </a:solidFill>
              </a:rPr>
              <a:t>-School education: Severe difficulty</a:t>
            </a:r>
          </a:p>
          <a:p>
            <a:pPr marL="320040" indent="-320040" eaLnBrk="1" fontAlgn="auto" hangingPunct="1">
              <a:spcAft>
                <a:spcPts val="0"/>
              </a:spcAft>
              <a:buFont typeface="Arial" pitchFamily="34" charset="0"/>
              <a:buChar char="•"/>
              <a:defRPr/>
            </a:pPr>
            <a:r>
              <a:rPr lang="en-US" sz="2800" dirty="0" smtClean="0">
                <a:solidFill>
                  <a:schemeClr val="accent6"/>
                </a:solidFill>
              </a:rPr>
              <a:t>Body Function B320.4-</a:t>
            </a:r>
            <a:r>
              <a:rPr lang="en-US" sz="2800" dirty="0" smtClean="0">
                <a:solidFill>
                  <a:srgbClr val="FFFF00"/>
                </a:solidFill>
              </a:rPr>
              <a:t>-Articulation: Complete impairment</a:t>
            </a:r>
          </a:p>
          <a:p>
            <a:pPr marL="320040" indent="-320040" eaLnBrk="1" fontAlgn="auto" hangingPunct="1">
              <a:spcAft>
                <a:spcPts val="0"/>
              </a:spcAft>
              <a:buFont typeface="Arial" pitchFamily="34" charset="0"/>
              <a:buChar char="•"/>
              <a:defRPr/>
            </a:pPr>
            <a:r>
              <a:rPr lang="en-US" sz="2800" dirty="0" smtClean="0">
                <a:solidFill>
                  <a:schemeClr val="accent6"/>
                </a:solidFill>
              </a:rPr>
              <a:t>Body Structure S3203.3-</a:t>
            </a:r>
            <a:r>
              <a:rPr lang="en-US" sz="2800" dirty="0" smtClean="0">
                <a:solidFill>
                  <a:srgbClr val="FFFF00"/>
                </a:solidFill>
              </a:rPr>
              <a:t>-Tongue: Severe impairment</a:t>
            </a:r>
          </a:p>
          <a:p>
            <a:pPr marL="320040" indent="-320040" eaLnBrk="1" fontAlgn="auto" hangingPunct="1">
              <a:spcAft>
                <a:spcPts val="0"/>
              </a:spcAft>
              <a:buFont typeface="Arial" pitchFamily="34" charset="0"/>
              <a:buChar char="•"/>
              <a:defRPr/>
            </a:pPr>
            <a:r>
              <a:rPr lang="en-US" sz="2800" dirty="0" smtClean="0">
                <a:solidFill>
                  <a:schemeClr val="accent6"/>
                </a:solidFill>
              </a:rPr>
              <a:t>Activity D330.3 Speaking-</a:t>
            </a:r>
            <a:r>
              <a:rPr lang="en-US" sz="2800" dirty="0" smtClean="0">
                <a:solidFill>
                  <a:srgbClr val="FFFF00"/>
                </a:solidFill>
              </a:rPr>
              <a:t>-Severe difficulty</a:t>
            </a:r>
          </a:p>
          <a:p>
            <a:pPr marL="320040" indent="-320040" eaLnBrk="1" fontAlgn="auto" hangingPunct="1">
              <a:spcAft>
                <a:spcPts val="0"/>
              </a:spcAft>
              <a:buFont typeface="Arial" pitchFamily="34" charset="0"/>
              <a:buChar char="•"/>
              <a:defRPr/>
            </a:pPr>
            <a:r>
              <a:rPr lang="en-US" sz="2800" dirty="0" smtClean="0">
                <a:solidFill>
                  <a:schemeClr val="accent6"/>
                </a:solidFill>
              </a:rPr>
              <a:t>Activity D3501.3 </a:t>
            </a:r>
            <a:r>
              <a:rPr lang="en-US" sz="2800" dirty="0" smtClean="0">
                <a:solidFill>
                  <a:srgbClr val="FFFF00"/>
                </a:solidFill>
              </a:rPr>
              <a:t>Sustaining a conversation--Severe difficulty</a:t>
            </a:r>
          </a:p>
          <a:p>
            <a:pPr marL="320040" indent="-320040" eaLnBrk="1" fontAlgn="auto" hangingPunct="1">
              <a:spcAft>
                <a:spcPts val="0"/>
              </a:spcAft>
              <a:buFont typeface="Arial" pitchFamily="34" charset="0"/>
              <a:buChar char="•"/>
              <a:defRPr/>
            </a:pPr>
            <a:r>
              <a:rPr lang="en-US" sz="2800" dirty="0" smtClean="0">
                <a:solidFill>
                  <a:schemeClr val="accent6"/>
                </a:solidFill>
              </a:rPr>
              <a:t>Environment E420.+2-</a:t>
            </a:r>
            <a:r>
              <a:rPr lang="en-US" sz="2800" dirty="0" smtClean="0">
                <a:solidFill>
                  <a:srgbClr val="FFFF00"/>
                </a:solidFill>
              </a:rPr>
              <a:t>-Friends: Moderate facilitator</a:t>
            </a:r>
          </a:p>
          <a:p>
            <a:pPr>
              <a:defRPr/>
            </a:pPr>
            <a:endParaRPr lang="en-US" dirty="0"/>
          </a:p>
        </p:txBody>
      </p:sp>
      <p:sp>
        <p:nvSpPr>
          <p:cNvPr id="4" name="Footer Placeholder 3"/>
          <p:cNvSpPr>
            <a:spLocks noGrp="1"/>
          </p:cNvSpPr>
          <p:nvPr>
            <p:ph type="ftr" sz="quarter" idx="11"/>
          </p:nvPr>
        </p:nvSpPr>
        <p:spPr/>
        <p:txBody>
          <a:bodyPr/>
          <a:lstStyle/>
          <a:p>
            <a:r>
              <a:rPr lang="en-US" smtClean="0"/>
              <a:t>LEND 2014</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808038"/>
          </a:xfrm>
        </p:spPr>
        <p:txBody>
          <a:bodyPr>
            <a:noAutofit/>
          </a:bodyPr>
          <a:lstStyle/>
          <a:p>
            <a:pPr algn="ctr" eaLnBrk="1" fontAlgn="auto" hangingPunct="1">
              <a:spcAft>
                <a:spcPts val="0"/>
              </a:spcAft>
              <a:defRPr/>
            </a:pPr>
            <a:r>
              <a:rPr lang="en-US" sz="4000" b="1" dirty="0" smtClean="0"/>
              <a:t>The ICF  and AAC</a:t>
            </a:r>
            <a:r>
              <a:rPr lang="en-US" sz="4000" dirty="0" smtClean="0">
                <a:solidFill>
                  <a:schemeClr val="accent1"/>
                </a:solidFill>
              </a:rPr>
              <a:t/>
            </a:r>
            <a:br>
              <a:rPr lang="en-US" sz="4000" dirty="0" smtClean="0">
                <a:solidFill>
                  <a:schemeClr val="accent1"/>
                </a:solidFill>
              </a:rPr>
            </a:br>
            <a:endParaRPr lang="en-US" sz="4000" dirty="0"/>
          </a:p>
        </p:txBody>
      </p:sp>
      <p:sp>
        <p:nvSpPr>
          <p:cNvPr id="13316" name="Text Placeholder 5"/>
          <p:cNvSpPr>
            <a:spLocks noGrp="1"/>
          </p:cNvSpPr>
          <p:nvPr>
            <p:ph type="body" idx="1"/>
          </p:nvPr>
        </p:nvSpPr>
        <p:spPr>
          <a:xfrm>
            <a:off x="609600" y="1752600"/>
            <a:ext cx="3886200" cy="3505200"/>
          </a:xfrm>
        </p:spPr>
        <p:txBody>
          <a:bodyPr>
            <a:normAutofit/>
          </a:bodyPr>
          <a:lstStyle/>
          <a:p>
            <a:pPr eaLnBrk="1" hangingPunct="1"/>
            <a:r>
              <a:rPr lang="en-US" sz="3200" dirty="0" smtClean="0">
                <a:solidFill>
                  <a:srgbClr val="FFFF00"/>
                </a:solidFill>
              </a:rPr>
              <a:t>The ICF works especially well for AAC learners, because it separates speech functions from communication functions</a:t>
            </a:r>
          </a:p>
        </p:txBody>
      </p:sp>
      <p:pic>
        <p:nvPicPr>
          <p:cNvPr id="13315" name="Content Placeholder 9" descr="Nick symbols.jpg"/>
          <p:cNvPicPr>
            <a:picLocks noGrp="1" noChangeAspect="1"/>
          </p:cNvPicPr>
          <p:nvPr>
            <p:ph sz="half" idx="2"/>
          </p:nvPr>
        </p:nvPicPr>
        <p:blipFill>
          <a:blip r:embed="rId2" cstate="print"/>
          <a:stretch>
            <a:fillRect/>
          </a:stretch>
        </p:blipFill>
        <p:spPr>
          <a:xfrm>
            <a:off x="5029200" y="2667000"/>
            <a:ext cx="3670300" cy="3035300"/>
          </a:xfrm>
        </p:spPr>
      </p:pic>
      <p:sp>
        <p:nvSpPr>
          <p:cNvPr id="8197" name="Text Placeholder 7"/>
          <p:cNvSpPr>
            <a:spLocks noGrp="1"/>
          </p:cNvSpPr>
          <p:nvPr>
            <p:ph type="body" sz="quarter" idx="3"/>
          </p:nvPr>
        </p:nvSpPr>
        <p:spPr>
          <a:xfrm>
            <a:off x="4800600" y="1752600"/>
            <a:ext cx="4191000" cy="639763"/>
          </a:xfrm>
        </p:spPr>
        <p:txBody>
          <a:bodyPr>
            <a:normAutofit/>
          </a:bodyPr>
          <a:lstStyle/>
          <a:p>
            <a:pPr algn="ctr" eaLnBrk="1" hangingPunct="1">
              <a:defRPr/>
            </a:pPr>
            <a:r>
              <a:rPr lang="en-US" dirty="0" smtClean="0">
                <a:solidFill>
                  <a:srgbClr val="FFC000"/>
                </a:solidFill>
              </a:rPr>
              <a:t>Communication ≠ Speech</a:t>
            </a:r>
          </a:p>
        </p:txBody>
      </p:sp>
      <p:sp>
        <p:nvSpPr>
          <p:cNvPr id="6" name="Footer Placeholder 5"/>
          <p:cNvSpPr>
            <a:spLocks noGrp="1"/>
          </p:cNvSpPr>
          <p:nvPr>
            <p:ph type="ftr" sz="quarter" idx="11"/>
          </p:nvPr>
        </p:nvSpPr>
        <p:spPr/>
        <p:txBody>
          <a:bodyPr/>
          <a:lstStyle/>
          <a:p>
            <a:r>
              <a:rPr lang="en-US" smtClean="0"/>
              <a:t>LEND 2014</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1465</TotalTime>
  <Words>1704</Words>
  <Application>Microsoft Office PowerPoint</Application>
  <PresentationFormat>On-screen Show (4:3)</PresentationFormat>
  <Paragraphs>305</Paragraphs>
  <Slides>42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Acrobat Document</vt:lpstr>
      <vt:lpstr>PowerPoint Presentation</vt:lpstr>
      <vt:lpstr>Goals today</vt:lpstr>
      <vt:lpstr>The problem</vt:lpstr>
      <vt:lpstr>Problem:  Knowledge of health condition alone does not predict child’s functional communication or intervention     </vt:lpstr>
      <vt:lpstr>A Solution: The ICF</vt:lpstr>
      <vt:lpstr>Why use the ICF?</vt:lpstr>
      <vt:lpstr>ICF Concepts</vt:lpstr>
      <vt:lpstr>An Example: Complex communication needs of one child with Down Syndrome ICD-9: 758.0</vt:lpstr>
      <vt:lpstr>The ICF  and AAC </vt:lpstr>
      <vt:lpstr>The Challenge</vt:lpstr>
      <vt:lpstr>One Solution: The ICF-CY</vt:lpstr>
      <vt:lpstr>The ICF  and AAC </vt:lpstr>
      <vt:lpstr>PowerPoint Presentation</vt:lpstr>
      <vt:lpstr>From WHO document to CSI-CY Profile</vt:lpstr>
      <vt:lpstr>Using the ICF as an Organizational  Framework to Improve Communication Goals for AAC Users</vt:lpstr>
      <vt:lpstr>Two-part CSI-CY</vt:lpstr>
      <vt:lpstr>Current Version</vt:lpstr>
      <vt:lpstr>PowerPoint Presentation</vt:lpstr>
      <vt:lpstr>Participation Restrictions:  </vt:lpstr>
      <vt:lpstr>Communication Limitations:  Rate limitations in…</vt:lpstr>
      <vt:lpstr>Body Functions: Rate impairments that limit communication…</vt:lpstr>
      <vt:lpstr>Environmental Barriers and Facilitators*</vt:lpstr>
      <vt:lpstr>Final output: Profile Report</vt:lpstr>
      <vt:lpstr>     Take a trip with us through the CSI-CY  Let’s describe Nicole, a 6 year old girl with Rett Syndrome….</vt:lpstr>
      <vt:lpstr>Meet: Nicole Age: 6 years Medical Diagnosis:  Rett Syndrome </vt:lpstr>
      <vt:lpstr>Let’s complete the CSI-CY together</vt:lpstr>
      <vt:lpstr>Research Studies</vt:lpstr>
      <vt:lpstr>What is the relationship between items prioritized on CSI-CY and goals on pre-existing IEPs?</vt:lpstr>
      <vt:lpstr>Who participated?</vt:lpstr>
      <vt:lpstr>IEP data</vt:lpstr>
      <vt:lpstr>What’s missing from the current IEPs?</vt:lpstr>
      <vt:lpstr>What overlaps are there in IEP goals and CSI-CY priorities?</vt:lpstr>
      <vt:lpstr>Data Interpretation</vt:lpstr>
      <vt:lpstr>Does the CSI-CY Influence Development of Subsequent IEP goals?</vt:lpstr>
      <vt:lpstr>Methods</vt:lpstr>
      <vt:lpstr>Data Sources</vt:lpstr>
      <vt:lpstr>IEP data</vt:lpstr>
      <vt:lpstr>IEP trends: Goals that appeared in IEPs more after CSI-CY completion</vt:lpstr>
      <vt:lpstr>Data Interpretation</vt:lpstr>
      <vt:lpstr>Future Options</vt:lpstr>
      <vt:lpstr>AAC Volume 28, Number 1 (March 2012) Special Issue: AAC and ICF:  A Good Fit to Emphasize Outcomes</vt:lpstr>
      <vt:lpstr>www.icfcy.org/aac</vt:lpstr>
    </vt:vector>
  </TitlesOfParts>
  <Company>OHSU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ITG</dc:creator>
  <cp:lastModifiedBy>Charity Rowland</cp:lastModifiedBy>
  <cp:revision>111</cp:revision>
  <cp:lastPrinted>2013-01-24T19:26:43Z</cp:lastPrinted>
  <dcterms:created xsi:type="dcterms:W3CDTF">2012-06-08T18:18:32Z</dcterms:created>
  <dcterms:modified xsi:type="dcterms:W3CDTF">2015-05-13T17:21:46Z</dcterms:modified>
</cp:coreProperties>
</file>